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2" r:id="rId6"/>
    <p:sldId id="261" r:id="rId7"/>
    <p:sldId id="263" r:id="rId8"/>
    <p:sldId id="272" r:id="rId9"/>
    <p:sldId id="264" r:id="rId10"/>
    <p:sldId id="265" r:id="rId11"/>
    <p:sldId id="273" r:id="rId12"/>
    <p:sldId id="267" r:id="rId13"/>
    <p:sldId id="266" r:id="rId14"/>
    <p:sldId id="268" r:id="rId15"/>
    <p:sldId id="269" r:id="rId16"/>
    <p:sldId id="270" r:id="rId17"/>
    <p:sldId id="271" r:id="rId1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AF1D42-B689-47C8-AF25-964507859314}"/>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6B23A082-5AA5-485B-B759-20E4D0A5AB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33D6DFE8-6412-479D-8086-21644DF6FCC7}"/>
              </a:ext>
            </a:extLst>
          </p:cNvPr>
          <p:cNvSpPr>
            <a:spLocks noGrp="1"/>
          </p:cNvSpPr>
          <p:nvPr>
            <p:ph type="dt" sz="half" idx="10"/>
          </p:nvPr>
        </p:nvSpPr>
        <p:spPr/>
        <p:txBody>
          <a:bodyPr/>
          <a:lstStyle/>
          <a:p>
            <a:fld id="{128F4778-CBAD-4B03-9230-2251A32C60AA}" type="datetimeFigureOut">
              <a:rPr lang="ru-RU" smtClean="0"/>
              <a:t>30.04.2024</a:t>
            </a:fld>
            <a:endParaRPr lang="ru-RU"/>
          </a:p>
        </p:txBody>
      </p:sp>
      <p:sp>
        <p:nvSpPr>
          <p:cNvPr id="5" name="Нижний колонтитул 4">
            <a:extLst>
              <a:ext uri="{FF2B5EF4-FFF2-40B4-BE49-F238E27FC236}">
                <a16:creationId xmlns:a16="http://schemas.microsoft.com/office/drawing/2014/main" id="{2528DAA6-B4C3-45D8-8E66-9FBD5300A28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1A4BC53-77E9-4DBF-BFE2-C890C57563E1}"/>
              </a:ext>
            </a:extLst>
          </p:cNvPr>
          <p:cNvSpPr>
            <a:spLocks noGrp="1"/>
          </p:cNvSpPr>
          <p:nvPr>
            <p:ph type="sldNum" sz="quarter" idx="12"/>
          </p:nvPr>
        </p:nvSpPr>
        <p:spPr/>
        <p:txBody>
          <a:bodyPr/>
          <a:lstStyle/>
          <a:p>
            <a:fld id="{317ED9E5-1453-4890-9823-E51FE09EDA76}" type="slidenum">
              <a:rPr lang="ru-RU" smtClean="0"/>
              <a:t>‹#›</a:t>
            </a:fld>
            <a:endParaRPr lang="ru-RU"/>
          </a:p>
        </p:txBody>
      </p:sp>
    </p:spTree>
    <p:extLst>
      <p:ext uri="{BB962C8B-B14F-4D97-AF65-F5344CB8AC3E}">
        <p14:creationId xmlns:p14="http://schemas.microsoft.com/office/powerpoint/2010/main" val="979737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389126-D01D-4677-B3FF-99745256CD3B}"/>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39CA33CD-9F8E-4291-89DB-5BB197500685}"/>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70FFEED-39B3-479F-94CE-46A17D209F7C}"/>
              </a:ext>
            </a:extLst>
          </p:cNvPr>
          <p:cNvSpPr>
            <a:spLocks noGrp="1"/>
          </p:cNvSpPr>
          <p:nvPr>
            <p:ph type="dt" sz="half" idx="10"/>
          </p:nvPr>
        </p:nvSpPr>
        <p:spPr/>
        <p:txBody>
          <a:bodyPr/>
          <a:lstStyle/>
          <a:p>
            <a:fld id="{128F4778-CBAD-4B03-9230-2251A32C60AA}" type="datetimeFigureOut">
              <a:rPr lang="ru-RU" smtClean="0"/>
              <a:t>30.04.2024</a:t>
            </a:fld>
            <a:endParaRPr lang="ru-RU"/>
          </a:p>
        </p:txBody>
      </p:sp>
      <p:sp>
        <p:nvSpPr>
          <p:cNvPr id="5" name="Нижний колонтитул 4">
            <a:extLst>
              <a:ext uri="{FF2B5EF4-FFF2-40B4-BE49-F238E27FC236}">
                <a16:creationId xmlns:a16="http://schemas.microsoft.com/office/drawing/2014/main" id="{8DBF8F65-4310-4EBE-BA1D-4201E0BE556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E12E41F-15C5-448C-93A3-8D7256B98F66}"/>
              </a:ext>
            </a:extLst>
          </p:cNvPr>
          <p:cNvSpPr>
            <a:spLocks noGrp="1"/>
          </p:cNvSpPr>
          <p:nvPr>
            <p:ph type="sldNum" sz="quarter" idx="12"/>
          </p:nvPr>
        </p:nvSpPr>
        <p:spPr/>
        <p:txBody>
          <a:bodyPr/>
          <a:lstStyle/>
          <a:p>
            <a:fld id="{317ED9E5-1453-4890-9823-E51FE09EDA76}" type="slidenum">
              <a:rPr lang="ru-RU" smtClean="0"/>
              <a:t>‹#›</a:t>
            </a:fld>
            <a:endParaRPr lang="ru-RU"/>
          </a:p>
        </p:txBody>
      </p:sp>
    </p:spTree>
    <p:extLst>
      <p:ext uri="{BB962C8B-B14F-4D97-AF65-F5344CB8AC3E}">
        <p14:creationId xmlns:p14="http://schemas.microsoft.com/office/powerpoint/2010/main" val="2480785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F681AEA5-7C2B-4068-A48D-842434CB4A78}"/>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75A5DEA2-3938-4899-A3A7-8940F3142513}"/>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0374B83-A819-4066-8BC7-31C9381A48E9}"/>
              </a:ext>
            </a:extLst>
          </p:cNvPr>
          <p:cNvSpPr>
            <a:spLocks noGrp="1"/>
          </p:cNvSpPr>
          <p:nvPr>
            <p:ph type="dt" sz="half" idx="10"/>
          </p:nvPr>
        </p:nvSpPr>
        <p:spPr/>
        <p:txBody>
          <a:bodyPr/>
          <a:lstStyle/>
          <a:p>
            <a:fld id="{128F4778-CBAD-4B03-9230-2251A32C60AA}" type="datetimeFigureOut">
              <a:rPr lang="ru-RU" smtClean="0"/>
              <a:t>30.04.2024</a:t>
            </a:fld>
            <a:endParaRPr lang="ru-RU"/>
          </a:p>
        </p:txBody>
      </p:sp>
      <p:sp>
        <p:nvSpPr>
          <p:cNvPr id="5" name="Нижний колонтитул 4">
            <a:extLst>
              <a:ext uri="{FF2B5EF4-FFF2-40B4-BE49-F238E27FC236}">
                <a16:creationId xmlns:a16="http://schemas.microsoft.com/office/drawing/2014/main" id="{7AB8D533-718B-4734-ABA9-46F546676AE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450717C-066A-49D7-9934-CF39958BA4A3}"/>
              </a:ext>
            </a:extLst>
          </p:cNvPr>
          <p:cNvSpPr>
            <a:spLocks noGrp="1"/>
          </p:cNvSpPr>
          <p:nvPr>
            <p:ph type="sldNum" sz="quarter" idx="12"/>
          </p:nvPr>
        </p:nvSpPr>
        <p:spPr/>
        <p:txBody>
          <a:bodyPr/>
          <a:lstStyle/>
          <a:p>
            <a:fld id="{317ED9E5-1453-4890-9823-E51FE09EDA76}" type="slidenum">
              <a:rPr lang="ru-RU" smtClean="0"/>
              <a:t>‹#›</a:t>
            </a:fld>
            <a:endParaRPr lang="ru-RU"/>
          </a:p>
        </p:txBody>
      </p:sp>
    </p:spTree>
    <p:extLst>
      <p:ext uri="{BB962C8B-B14F-4D97-AF65-F5344CB8AC3E}">
        <p14:creationId xmlns:p14="http://schemas.microsoft.com/office/powerpoint/2010/main" val="2827116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35102E-D255-4A65-A721-7C314AADC9E7}"/>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6FBEAAF-EFFE-40D7-B3AC-C4EFF93116BC}"/>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010AB44-0123-4271-8A4E-06ADED39AA30}"/>
              </a:ext>
            </a:extLst>
          </p:cNvPr>
          <p:cNvSpPr>
            <a:spLocks noGrp="1"/>
          </p:cNvSpPr>
          <p:nvPr>
            <p:ph type="dt" sz="half" idx="10"/>
          </p:nvPr>
        </p:nvSpPr>
        <p:spPr/>
        <p:txBody>
          <a:bodyPr/>
          <a:lstStyle/>
          <a:p>
            <a:fld id="{128F4778-CBAD-4B03-9230-2251A32C60AA}" type="datetimeFigureOut">
              <a:rPr lang="ru-RU" smtClean="0"/>
              <a:t>30.04.2024</a:t>
            </a:fld>
            <a:endParaRPr lang="ru-RU"/>
          </a:p>
        </p:txBody>
      </p:sp>
      <p:sp>
        <p:nvSpPr>
          <p:cNvPr id="5" name="Нижний колонтитул 4">
            <a:extLst>
              <a:ext uri="{FF2B5EF4-FFF2-40B4-BE49-F238E27FC236}">
                <a16:creationId xmlns:a16="http://schemas.microsoft.com/office/drawing/2014/main" id="{3C4436A4-7EE3-4267-81DB-8EE1F8DBF96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33A8501-3076-462A-9607-4DA011A51B46}"/>
              </a:ext>
            </a:extLst>
          </p:cNvPr>
          <p:cNvSpPr>
            <a:spLocks noGrp="1"/>
          </p:cNvSpPr>
          <p:nvPr>
            <p:ph type="sldNum" sz="quarter" idx="12"/>
          </p:nvPr>
        </p:nvSpPr>
        <p:spPr/>
        <p:txBody>
          <a:bodyPr/>
          <a:lstStyle/>
          <a:p>
            <a:fld id="{317ED9E5-1453-4890-9823-E51FE09EDA76}" type="slidenum">
              <a:rPr lang="ru-RU" smtClean="0"/>
              <a:t>‹#›</a:t>
            </a:fld>
            <a:endParaRPr lang="ru-RU"/>
          </a:p>
        </p:txBody>
      </p:sp>
    </p:spTree>
    <p:extLst>
      <p:ext uri="{BB962C8B-B14F-4D97-AF65-F5344CB8AC3E}">
        <p14:creationId xmlns:p14="http://schemas.microsoft.com/office/powerpoint/2010/main" val="3048682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9D56A2-C7CD-4637-BCDA-C0E0015A14D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71D40775-B9FC-4267-9D83-D6A8F3FC2B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2B37FC1F-E5A2-47E6-AF18-430F1618F301}"/>
              </a:ext>
            </a:extLst>
          </p:cNvPr>
          <p:cNvSpPr>
            <a:spLocks noGrp="1"/>
          </p:cNvSpPr>
          <p:nvPr>
            <p:ph type="dt" sz="half" idx="10"/>
          </p:nvPr>
        </p:nvSpPr>
        <p:spPr/>
        <p:txBody>
          <a:bodyPr/>
          <a:lstStyle/>
          <a:p>
            <a:fld id="{128F4778-CBAD-4B03-9230-2251A32C60AA}" type="datetimeFigureOut">
              <a:rPr lang="ru-RU" smtClean="0"/>
              <a:t>30.04.2024</a:t>
            </a:fld>
            <a:endParaRPr lang="ru-RU"/>
          </a:p>
        </p:txBody>
      </p:sp>
      <p:sp>
        <p:nvSpPr>
          <p:cNvPr id="5" name="Нижний колонтитул 4">
            <a:extLst>
              <a:ext uri="{FF2B5EF4-FFF2-40B4-BE49-F238E27FC236}">
                <a16:creationId xmlns:a16="http://schemas.microsoft.com/office/drawing/2014/main" id="{5EA6EBFF-7608-49AE-9553-F86B094C816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B468528-98CA-4E8A-BE71-8EDE41F2DFDC}"/>
              </a:ext>
            </a:extLst>
          </p:cNvPr>
          <p:cNvSpPr>
            <a:spLocks noGrp="1"/>
          </p:cNvSpPr>
          <p:nvPr>
            <p:ph type="sldNum" sz="quarter" idx="12"/>
          </p:nvPr>
        </p:nvSpPr>
        <p:spPr/>
        <p:txBody>
          <a:bodyPr/>
          <a:lstStyle/>
          <a:p>
            <a:fld id="{317ED9E5-1453-4890-9823-E51FE09EDA76}" type="slidenum">
              <a:rPr lang="ru-RU" smtClean="0"/>
              <a:t>‹#›</a:t>
            </a:fld>
            <a:endParaRPr lang="ru-RU"/>
          </a:p>
        </p:txBody>
      </p:sp>
    </p:spTree>
    <p:extLst>
      <p:ext uri="{BB962C8B-B14F-4D97-AF65-F5344CB8AC3E}">
        <p14:creationId xmlns:p14="http://schemas.microsoft.com/office/powerpoint/2010/main" val="1678766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26847B-7276-493D-8318-6FFCC7CB6E05}"/>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6FCB90E-D2CE-481D-94DF-22F1F7035A6B}"/>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F5F9379B-6F7B-4363-A055-D27E532E568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03D7CA7C-2BAE-499A-A03C-99A9B9EE0146}"/>
              </a:ext>
            </a:extLst>
          </p:cNvPr>
          <p:cNvSpPr>
            <a:spLocks noGrp="1"/>
          </p:cNvSpPr>
          <p:nvPr>
            <p:ph type="dt" sz="half" idx="10"/>
          </p:nvPr>
        </p:nvSpPr>
        <p:spPr/>
        <p:txBody>
          <a:bodyPr/>
          <a:lstStyle/>
          <a:p>
            <a:fld id="{128F4778-CBAD-4B03-9230-2251A32C60AA}" type="datetimeFigureOut">
              <a:rPr lang="ru-RU" smtClean="0"/>
              <a:t>30.04.2024</a:t>
            </a:fld>
            <a:endParaRPr lang="ru-RU"/>
          </a:p>
        </p:txBody>
      </p:sp>
      <p:sp>
        <p:nvSpPr>
          <p:cNvPr id="6" name="Нижний колонтитул 5">
            <a:extLst>
              <a:ext uri="{FF2B5EF4-FFF2-40B4-BE49-F238E27FC236}">
                <a16:creationId xmlns:a16="http://schemas.microsoft.com/office/drawing/2014/main" id="{7B6BD172-250B-4D7C-B79B-03E10983D0A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595412F-F0FE-4993-B70D-A57AFAFDC1B5}"/>
              </a:ext>
            </a:extLst>
          </p:cNvPr>
          <p:cNvSpPr>
            <a:spLocks noGrp="1"/>
          </p:cNvSpPr>
          <p:nvPr>
            <p:ph type="sldNum" sz="quarter" idx="12"/>
          </p:nvPr>
        </p:nvSpPr>
        <p:spPr/>
        <p:txBody>
          <a:bodyPr/>
          <a:lstStyle/>
          <a:p>
            <a:fld id="{317ED9E5-1453-4890-9823-E51FE09EDA76}" type="slidenum">
              <a:rPr lang="ru-RU" smtClean="0"/>
              <a:t>‹#›</a:t>
            </a:fld>
            <a:endParaRPr lang="ru-RU"/>
          </a:p>
        </p:txBody>
      </p:sp>
    </p:spTree>
    <p:extLst>
      <p:ext uri="{BB962C8B-B14F-4D97-AF65-F5344CB8AC3E}">
        <p14:creationId xmlns:p14="http://schemas.microsoft.com/office/powerpoint/2010/main" val="2847010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2B928A-176D-42A1-8718-7BB539613E99}"/>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96BDA1E8-AFC4-4072-8511-6411B80814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F03B48CB-F647-48E6-9C2D-FA840939B590}"/>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53F6B4D1-BAEC-43E6-9638-6E505ED78A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84B1B42-77B4-4A42-A6FA-92061736D4E6}"/>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520FAF0B-D699-49BE-A4F1-F86C4007CB4A}"/>
              </a:ext>
            </a:extLst>
          </p:cNvPr>
          <p:cNvSpPr>
            <a:spLocks noGrp="1"/>
          </p:cNvSpPr>
          <p:nvPr>
            <p:ph type="dt" sz="half" idx="10"/>
          </p:nvPr>
        </p:nvSpPr>
        <p:spPr/>
        <p:txBody>
          <a:bodyPr/>
          <a:lstStyle/>
          <a:p>
            <a:fld id="{128F4778-CBAD-4B03-9230-2251A32C60AA}" type="datetimeFigureOut">
              <a:rPr lang="ru-RU" smtClean="0"/>
              <a:t>30.04.2024</a:t>
            </a:fld>
            <a:endParaRPr lang="ru-RU"/>
          </a:p>
        </p:txBody>
      </p:sp>
      <p:sp>
        <p:nvSpPr>
          <p:cNvPr id="8" name="Нижний колонтитул 7">
            <a:extLst>
              <a:ext uri="{FF2B5EF4-FFF2-40B4-BE49-F238E27FC236}">
                <a16:creationId xmlns:a16="http://schemas.microsoft.com/office/drawing/2014/main" id="{57C5E9A4-777F-4205-A80C-77F06C22F0F0}"/>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38BD32CA-3D84-4FCB-8E8D-0016665D69C3}"/>
              </a:ext>
            </a:extLst>
          </p:cNvPr>
          <p:cNvSpPr>
            <a:spLocks noGrp="1"/>
          </p:cNvSpPr>
          <p:nvPr>
            <p:ph type="sldNum" sz="quarter" idx="12"/>
          </p:nvPr>
        </p:nvSpPr>
        <p:spPr/>
        <p:txBody>
          <a:bodyPr/>
          <a:lstStyle/>
          <a:p>
            <a:fld id="{317ED9E5-1453-4890-9823-E51FE09EDA76}" type="slidenum">
              <a:rPr lang="ru-RU" smtClean="0"/>
              <a:t>‹#›</a:t>
            </a:fld>
            <a:endParaRPr lang="ru-RU"/>
          </a:p>
        </p:txBody>
      </p:sp>
    </p:spTree>
    <p:extLst>
      <p:ext uri="{BB962C8B-B14F-4D97-AF65-F5344CB8AC3E}">
        <p14:creationId xmlns:p14="http://schemas.microsoft.com/office/powerpoint/2010/main" val="1014452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76134E-01CF-4AFF-A700-C9524CDA2B21}"/>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FC02E5A8-2D5C-49C5-9A8E-EC85D0234928}"/>
              </a:ext>
            </a:extLst>
          </p:cNvPr>
          <p:cNvSpPr>
            <a:spLocks noGrp="1"/>
          </p:cNvSpPr>
          <p:nvPr>
            <p:ph type="dt" sz="half" idx="10"/>
          </p:nvPr>
        </p:nvSpPr>
        <p:spPr/>
        <p:txBody>
          <a:bodyPr/>
          <a:lstStyle/>
          <a:p>
            <a:fld id="{128F4778-CBAD-4B03-9230-2251A32C60AA}" type="datetimeFigureOut">
              <a:rPr lang="ru-RU" smtClean="0"/>
              <a:t>30.04.2024</a:t>
            </a:fld>
            <a:endParaRPr lang="ru-RU"/>
          </a:p>
        </p:txBody>
      </p:sp>
      <p:sp>
        <p:nvSpPr>
          <p:cNvPr id="4" name="Нижний колонтитул 3">
            <a:extLst>
              <a:ext uri="{FF2B5EF4-FFF2-40B4-BE49-F238E27FC236}">
                <a16:creationId xmlns:a16="http://schemas.microsoft.com/office/drawing/2014/main" id="{BEF71D72-3E05-4B4E-9590-1D7A54AAEEA5}"/>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98F620FC-8395-4900-BA58-2F82AE3DAE17}"/>
              </a:ext>
            </a:extLst>
          </p:cNvPr>
          <p:cNvSpPr>
            <a:spLocks noGrp="1"/>
          </p:cNvSpPr>
          <p:nvPr>
            <p:ph type="sldNum" sz="quarter" idx="12"/>
          </p:nvPr>
        </p:nvSpPr>
        <p:spPr/>
        <p:txBody>
          <a:bodyPr/>
          <a:lstStyle/>
          <a:p>
            <a:fld id="{317ED9E5-1453-4890-9823-E51FE09EDA76}" type="slidenum">
              <a:rPr lang="ru-RU" smtClean="0"/>
              <a:t>‹#›</a:t>
            </a:fld>
            <a:endParaRPr lang="ru-RU"/>
          </a:p>
        </p:txBody>
      </p:sp>
    </p:spTree>
    <p:extLst>
      <p:ext uri="{BB962C8B-B14F-4D97-AF65-F5344CB8AC3E}">
        <p14:creationId xmlns:p14="http://schemas.microsoft.com/office/powerpoint/2010/main" val="3695191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B8931E51-B0D1-4403-A2E1-1C9F6E33DDD5}"/>
              </a:ext>
            </a:extLst>
          </p:cNvPr>
          <p:cNvSpPr>
            <a:spLocks noGrp="1"/>
          </p:cNvSpPr>
          <p:nvPr>
            <p:ph type="dt" sz="half" idx="10"/>
          </p:nvPr>
        </p:nvSpPr>
        <p:spPr/>
        <p:txBody>
          <a:bodyPr/>
          <a:lstStyle/>
          <a:p>
            <a:fld id="{128F4778-CBAD-4B03-9230-2251A32C60AA}" type="datetimeFigureOut">
              <a:rPr lang="ru-RU" smtClean="0"/>
              <a:t>30.04.2024</a:t>
            </a:fld>
            <a:endParaRPr lang="ru-RU"/>
          </a:p>
        </p:txBody>
      </p:sp>
      <p:sp>
        <p:nvSpPr>
          <p:cNvPr id="3" name="Нижний колонтитул 2">
            <a:extLst>
              <a:ext uri="{FF2B5EF4-FFF2-40B4-BE49-F238E27FC236}">
                <a16:creationId xmlns:a16="http://schemas.microsoft.com/office/drawing/2014/main" id="{50D64A3B-F8F4-4507-873C-F0001EB5F7BC}"/>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E3FD03E8-6274-4CC6-85FB-B7900983498B}"/>
              </a:ext>
            </a:extLst>
          </p:cNvPr>
          <p:cNvSpPr>
            <a:spLocks noGrp="1"/>
          </p:cNvSpPr>
          <p:nvPr>
            <p:ph type="sldNum" sz="quarter" idx="12"/>
          </p:nvPr>
        </p:nvSpPr>
        <p:spPr/>
        <p:txBody>
          <a:bodyPr/>
          <a:lstStyle/>
          <a:p>
            <a:fld id="{317ED9E5-1453-4890-9823-E51FE09EDA76}" type="slidenum">
              <a:rPr lang="ru-RU" smtClean="0"/>
              <a:t>‹#›</a:t>
            </a:fld>
            <a:endParaRPr lang="ru-RU"/>
          </a:p>
        </p:txBody>
      </p:sp>
    </p:spTree>
    <p:extLst>
      <p:ext uri="{BB962C8B-B14F-4D97-AF65-F5344CB8AC3E}">
        <p14:creationId xmlns:p14="http://schemas.microsoft.com/office/powerpoint/2010/main" val="3581405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1CE549-2185-4E0C-B85E-37D9A4982D1F}"/>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35C07005-3D53-4B3F-919E-26C518778A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9E5636EB-B500-4EE7-BEF3-A054B8DC62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5760EA6-56B4-48D9-8C19-16188B0AD6BC}"/>
              </a:ext>
            </a:extLst>
          </p:cNvPr>
          <p:cNvSpPr>
            <a:spLocks noGrp="1"/>
          </p:cNvSpPr>
          <p:nvPr>
            <p:ph type="dt" sz="half" idx="10"/>
          </p:nvPr>
        </p:nvSpPr>
        <p:spPr/>
        <p:txBody>
          <a:bodyPr/>
          <a:lstStyle/>
          <a:p>
            <a:fld id="{128F4778-CBAD-4B03-9230-2251A32C60AA}" type="datetimeFigureOut">
              <a:rPr lang="ru-RU" smtClean="0"/>
              <a:t>30.04.2024</a:t>
            </a:fld>
            <a:endParaRPr lang="ru-RU"/>
          </a:p>
        </p:txBody>
      </p:sp>
      <p:sp>
        <p:nvSpPr>
          <p:cNvPr id="6" name="Нижний колонтитул 5">
            <a:extLst>
              <a:ext uri="{FF2B5EF4-FFF2-40B4-BE49-F238E27FC236}">
                <a16:creationId xmlns:a16="http://schemas.microsoft.com/office/drawing/2014/main" id="{769C200A-A8EC-451F-AFD1-62B95F4DF14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0ABE5E4-57C5-4590-97DA-11EF8E71413C}"/>
              </a:ext>
            </a:extLst>
          </p:cNvPr>
          <p:cNvSpPr>
            <a:spLocks noGrp="1"/>
          </p:cNvSpPr>
          <p:nvPr>
            <p:ph type="sldNum" sz="quarter" idx="12"/>
          </p:nvPr>
        </p:nvSpPr>
        <p:spPr/>
        <p:txBody>
          <a:bodyPr/>
          <a:lstStyle/>
          <a:p>
            <a:fld id="{317ED9E5-1453-4890-9823-E51FE09EDA76}" type="slidenum">
              <a:rPr lang="ru-RU" smtClean="0"/>
              <a:t>‹#›</a:t>
            </a:fld>
            <a:endParaRPr lang="ru-RU"/>
          </a:p>
        </p:txBody>
      </p:sp>
    </p:spTree>
    <p:extLst>
      <p:ext uri="{BB962C8B-B14F-4D97-AF65-F5344CB8AC3E}">
        <p14:creationId xmlns:p14="http://schemas.microsoft.com/office/powerpoint/2010/main" val="4065210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0705CF-4825-4DE8-B703-94DB621170B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4151E174-C3B0-4CAF-9B3A-89ECEE2052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B05494F3-2649-4CBA-9059-2BF12AD3DE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F1487AB-35AF-49A0-90DD-24B20DB48C43}"/>
              </a:ext>
            </a:extLst>
          </p:cNvPr>
          <p:cNvSpPr>
            <a:spLocks noGrp="1"/>
          </p:cNvSpPr>
          <p:nvPr>
            <p:ph type="dt" sz="half" idx="10"/>
          </p:nvPr>
        </p:nvSpPr>
        <p:spPr/>
        <p:txBody>
          <a:bodyPr/>
          <a:lstStyle/>
          <a:p>
            <a:fld id="{128F4778-CBAD-4B03-9230-2251A32C60AA}" type="datetimeFigureOut">
              <a:rPr lang="ru-RU" smtClean="0"/>
              <a:t>30.04.2024</a:t>
            </a:fld>
            <a:endParaRPr lang="ru-RU"/>
          </a:p>
        </p:txBody>
      </p:sp>
      <p:sp>
        <p:nvSpPr>
          <p:cNvPr id="6" name="Нижний колонтитул 5">
            <a:extLst>
              <a:ext uri="{FF2B5EF4-FFF2-40B4-BE49-F238E27FC236}">
                <a16:creationId xmlns:a16="http://schemas.microsoft.com/office/drawing/2014/main" id="{A2C24CEA-F622-4646-8CB0-D366CEB56D3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72EFE4AF-FFCE-4AD2-ABD8-F4948169C96E}"/>
              </a:ext>
            </a:extLst>
          </p:cNvPr>
          <p:cNvSpPr>
            <a:spLocks noGrp="1"/>
          </p:cNvSpPr>
          <p:nvPr>
            <p:ph type="sldNum" sz="quarter" idx="12"/>
          </p:nvPr>
        </p:nvSpPr>
        <p:spPr/>
        <p:txBody>
          <a:bodyPr/>
          <a:lstStyle/>
          <a:p>
            <a:fld id="{317ED9E5-1453-4890-9823-E51FE09EDA76}" type="slidenum">
              <a:rPr lang="ru-RU" smtClean="0"/>
              <a:t>‹#›</a:t>
            </a:fld>
            <a:endParaRPr lang="ru-RU"/>
          </a:p>
        </p:txBody>
      </p:sp>
    </p:spTree>
    <p:extLst>
      <p:ext uri="{BB962C8B-B14F-4D97-AF65-F5344CB8AC3E}">
        <p14:creationId xmlns:p14="http://schemas.microsoft.com/office/powerpoint/2010/main" val="365518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B4B476D-1B79-4288-82F1-17BF6EA7DF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19169212-F8FB-4D0B-AE8A-49F30D6D12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ECF4F75-A7A6-473F-A092-00AFC39CAB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8F4778-CBAD-4B03-9230-2251A32C60AA}" type="datetimeFigureOut">
              <a:rPr lang="ru-RU" smtClean="0"/>
              <a:t>30.04.2024</a:t>
            </a:fld>
            <a:endParaRPr lang="ru-RU"/>
          </a:p>
        </p:txBody>
      </p:sp>
      <p:sp>
        <p:nvSpPr>
          <p:cNvPr id="5" name="Нижний колонтитул 4">
            <a:extLst>
              <a:ext uri="{FF2B5EF4-FFF2-40B4-BE49-F238E27FC236}">
                <a16:creationId xmlns:a16="http://schemas.microsoft.com/office/drawing/2014/main" id="{02FDB03C-DF73-4C86-B53C-CA13A40503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21C0B6FD-0C70-4E5C-B34F-C63631F92F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7ED9E5-1453-4890-9823-E51FE09EDA76}" type="slidenum">
              <a:rPr lang="ru-RU" smtClean="0"/>
              <a:t>‹#›</a:t>
            </a:fld>
            <a:endParaRPr lang="ru-RU"/>
          </a:p>
        </p:txBody>
      </p:sp>
    </p:spTree>
    <p:extLst>
      <p:ext uri="{BB962C8B-B14F-4D97-AF65-F5344CB8AC3E}">
        <p14:creationId xmlns:p14="http://schemas.microsoft.com/office/powerpoint/2010/main" val="662603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to-name.ru/biography/aleksandr-kamenskij.htm?ysclid=lvm8yb0w2m649013716" TargetMode="External"/><Relationship Id="rId2" Type="http://schemas.openxmlformats.org/officeDocument/2006/relationships/hyperlink" Target="https://vk.com/doc519906026_675068529?hash=eobBXNZHE2GyQoxMN6Z2gZ16BYGInzp9MafoM96bF98&amp;dl=QzyoVfOtVkdkYANtDiTTVUFBzSqos8EsEFAZwW0Wwa4" TargetMode="External"/><Relationship Id="rId1" Type="http://schemas.openxmlformats.org/officeDocument/2006/relationships/slideLayout" Target="../slideLayouts/slideLayout2.xml"/><Relationship Id="rId6" Type="http://schemas.openxmlformats.org/officeDocument/2006/relationships/hyperlink" Target="https://obrazovaka.ru/istoriya/vneshnyaya-politika-ekateriny-2-kratko.html?ysclid=lvmb6ym2jf702433519" TargetMode="External"/><Relationship Id="rId5" Type="http://schemas.openxmlformats.org/officeDocument/2006/relationships/hyperlink" Target="https://istoriarusi.ru/imper/reformy-ekaterini-2.html?ysclid=lvma9n4q2w782875319" TargetMode="External"/><Relationship Id="rId4" Type="http://schemas.openxmlformats.org/officeDocument/2006/relationships/hyperlink" Target="https://biographe.ru/politiki/ekaterina-2/?ysclid=lvm9ao2ll0465213037"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7B78FFD8-52C8-4C57-A627-E8C2D60A4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Заголовок 1">
            <a:extLst>
              <a:ext uri="{FF2B5EF4-FFF2-40B4-BE49-F238E27FC236}">
                <a16:creationId xmlns:a16="http://schemas.microsoft.com/office/drawing/2014/main" id="{00A626DD-9D70-47CB-97F3-96DE91FA704D}"/>
              </a:ext>
            </a:extLst>
          </p:cNvPr>
          <p:cNvSpPr>
            <a:spLocks noGrp="1"/>
          </p:cNvSpPr>
          <p:nvPr>
            <p:ph type="ctrTitle"/>
          </p:nvPr>
        </p:nvSpPr>
        <p:spPr>
          <a:xfrm>
            <a:off x="304799" y="652929"/>
            <a:ext cx="6463553" cy="1655763"/>
          </a:xfrm>
        </p:spPr>
        <p:txBody>
          <a:bodyPr>
            <a:normAutofit/>
          </a:bodyPr>
          <a:lstStyle/>
          <a:p>
            <a:r>
              <a:rPr lang="ru-RU" sz="7200" i="0" u="none" strike="noStrike" dirty="0">
                <a:solidFill>
                  <a:schemeClr val="bg1"/>
                </a:solidFill>
                <a:effectLst/>
                <a:latin typeface="Garamond" panose="02020404030301010803" pitchFamily="18" charset="0"/>
              </a:rPr>
              <a:t>Екатерин</a:t>
            </a:r>
            <a:r>
              <a:rPr lang="ru-RU" sz="7200" dirty="0">
                <a:solidFill>
                  <a:schemeClr val="bg1"/>
                </a:solidFill>
                <a:latin typeface="Garamond" panose="02020404030301010803" pitchFamily="18" charset="0"/>
              </a:rPr>
              <a:t>а</a:t>
            </a:r>
            <a:r>
              <a:rPr lang="ru-RU" sz="7200" i="0" u="none" strike="noStrike" dirty="0">
                <a:solidFill>
                  <a:schemeClr val="bg1"/>
                </a:solidFill>
                <a:effectLst/>
                <a:latin typeface="Garamond" panose="02020404030301010803" pitchFamily="18" charset="0"/>
              </a:rPr>
              <a:t> </a:t>
            </a:r>
            <a:r>
              <a:rPr lang="en-US" sz="7200" i="0" u="none" strike="noStrike" dirty="0">
                <a:solidFill>
                  <a:schemeClr val="bg1"/>
                </a:solidFill>
                <a:effectLst/>
                <a:latin typeface="Garamond" panose="02020404030301010803" pitchFamily="18" charset="0"/>
              </a:rPr>
              <a:t>II</a:t>
            </a:r>
            <a:endParaRPr lang="ru-RU" sz="34400" dirty="0">
              <a:solidFill>
                <a:schemeClr val="bg1"/>
              </a:solidFill>
              <a:latin typeface="Garamond" panose="02020404030301010803" pitchFamily="18" charset="0"/>
            </a:endParaRPr>
          </a:p>
        </p:txBody>
      </p:sp>
      <p:sp>
        <p:nvSpPr>
          <p:cNvPr id="3" name="Подзаголовок 2">
            <a:extLst>
              <a:ext uri="{FF2B5EF4-FFF2-40B4-BE49-F238E27FC236}">
                <a16:creationId xmlns:a16="http://schemas.microsoft.com/office/drawing/2014/main" id="{010B968B-A632-47AC-B2D2-DA6F401FE480}"/>
              </a:ext>
            </a:extLst>
          </p:cNvPr>
          <p:cNvSpPr>
            <a:spLocks noGrp="1"/>
          </p:cNvSpPr>
          <p:nvPr>
            <p:ph type="subTitle" idx="1"/>
          </p:nvPr>
        </p:nvSpPr>
        <p:spPr>
          <a:xfrm>
            <a:off x="968189" y="2133740"/>
            <a:ext cx="4572000" cy="1655762"/>
          </a:xfrm>
        </p:spPr>
        <p:txBody>
          <a:bodyPr>
            <a:normAutofit/>
          </a:bodyPr>
          <a:lstStyle/>
          <a:p>
            <a:r>
              <a:rPr lang="ru-RU" sz="3200" i="1" dirty="0">
                <a:solidFill>
                  <a:schemeClr val="bg1"/>
                </a:solidFill>
                <a:latin typeface="Garamond" panose="02020404030301010803" pitchFamily="18" charset="0"/>
              </a:rPr>
              <a:t>Мать российского отечества</a:t>
            </a:r>
          </a:p>
        </p:txBody>
      </p:sp>
      <p:sp>
        <p:nvSpPr>
          <p:cNvPr id="6" name="TextBox 5">
            <a:extLst>
              <a:ext uri="{FF2B5EF4-FFF2-40B4-BE49-F238E27FC236}">
                <a16:creationId xmlns:a16="http://schemas.microsoft.com/office/drawing/2014/main" id="{E56AA626-7411-41D6-BD6A-81BB62D402DD}"/>
              </a:ext>
            </a:extLst>
          </p:cNvPr>
          <p:cNvSpPr txBox="1"/>
          <p:nvPr/>
        </p:nvSpPr>
        <p:spPr>
          <a:xfrm>
            <a:off x="8812304" y="6016376"/>
            <a:ext cx="3200402" cy="646331"/>
          </a:xfrm>
          <a:prstGeom prst="rect">
            <a:avLst/>
          </a:prstGeom>
          <a:noFill/>
        </p:spPr>
        <p:txBody>
          <a:bodyPr wrap="square" rtlCol="0">
            <a:spAutoFit/>
          </a:bodyPr>
          <a:lstStyle/>
          <a:p>
            <a:pPr algn="r"/>
            <a:r>
              <a:rPr lang="ru-RU" dirty="0">
                <a:solidFill>
                  <a:schemeClr val="bg1"/>
                </a:solidFill>
                <a:latin typeface="Garamond" panose="02020404030301010803" pitchFamily="18" charset="0"/>
              </a:rPr>
              <a:t>Выступление подготовили</a:t>
            </a:r>
            <a:r>
              <a:rPr lang="en-US" dirty="0">
                <a:solidFill>
                  <a:schemeClr val="bg1"/>
                </a:solidFill>
                <a:latin typeface="Garamond" panose="02020404030301010803" pitchFamily="18" charset="0"/>
              </a:rPr>
              <a:t>: </a:t>
            </a:r>
            <a:r>
              <a:rPr lang="en-GB" dirty="0">
                <a:solidFill>
                  <a:schemeClr val="bg1"/>
                </a:solidFill>
                <a:latin typeface="Garamond" panose="02020404030301010803" pitchFamily="18" charset="0"/>
              </a:rPr>
              <a:t>1</a:t>
            </a:r>
            <a:r>
              <a:rPr lang="ru-RU" dirty="0">
                <a:solidFill>
                  <a:schemeClr val="bg1"/>
                </a:solidFill>
                <a:latin typeface="Garamond" panose="02020404030301010803" pitchFamily="18" charset="0"/>
              </a:rPr>
              <a:t>ПИб-02-3оп-23, пг. 1</a:t>
            </a:r>
          </a:p>
        </p:txBody>
      </p:sp>
    </p:spTree>
    <p:extLst>
      <p:ext uri="{BB962C8B-B14F-4D97-AF65-F5344CB8AC3E}">
        <p14:creationId xmlns:p14="http://schemas.microsoft.com/office/powerpoint/2010/main" val="1697930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6BC6ED-B347-4946-B92D-DE06D18A5C9B}"/>
              </a:ext>
            </a:extLst>
          </p:cNvPr>
          <p:cNvSpPr>
            <a:spLocks noGrp="1"/>
          </p:cNvSpPr>
          <p:nvPr>
            <p:ph type="title"/>
          </p:nvPr>
        </p:nvSpPr>
        <p:spPr/>
        <p:txBody>
          <a:bodyPr/>
          <a:lstStyle/>
          <a:p>
            <a:r>
              <a:rPr lang="ru-RU" dirty="0">
                <a:latin typeface="Garamond" panose="02020404030301010803" pitchFamily="18" charset="0"/>
              </a:rPr>
              <a:t>Образование</a:t>
            </a:r>
          </a:p>
        </p:txBody>
      </p:sp>
      <p:sp>
        <p:nvSpPr>
          <p:cNvPr id="3" name="Объект 2">
            <a:extLst>
              <a:ext uri="{FF2B5EF4-FFF2-40B4-BE49-F238E27FC236}">
                <a16:creationId xmlns:a16="http://schemas.microsoft.com/office/drawing/2014/main" id="{4AD82A1D-59D1-4D6E-AA0B-727BB0872684}"/>
              </a:ext>
            </a:extLst>
          </p:cNvPr>
          <p:cNvSpPr>
            <a:spLocks noGrp="1"/>
          </p:cNvSpPr>
          <p:nvPr>
            <p:ph idx="1"/>
          </p:nvPr>
        </p:nvSpPr>
        <p:spPr>
          <a:xfrm>
            <a:off x="838200" y="1825625"/>
            <a:ext cx="3948953" cy="4351338"/>
          </a:xfrm>
        </p:spPr>
        <p:txBody>
          <a:bodyPr>
            <a:normAutofit/>
          </a:bodyPr>
          <a:lstStyle/>
          <a:p>
            <a:pPr marL="0" indent="0" rtl="0">
              <a:spcBef>
                <a:spcPts val="0"/>
              </a:spcBef>
              <a:spcAft>
                <a:spcPts val="0"/>
              </a:spcAft>
              <a:buNone/>
            </a:pPr>
            <a:r>
              <a:rPr lang="ru-RU" sz="1800" dirty="0">
                <a:solidFill>
                  <a:srgbClr val="000000"/>
                </a:solidFill>
                <a:latin typeface="Arial" panose="020B0604020202020204" pitchFamily="34" charset="0"/>
              </a:rPr>
              <a:t>Екатерина приняла решение об обязательном среднем образовании. Для этого из бюджета выделили средства на строительство специальных закрытых учебных заведений, институтов благородных девиц, воспитательных домов. Одновременно с этим Екатерина Великая стала основателем Российской академии, которая до сих пор является одной из лучших научных баз в Европе.</a:t>
            </a:r>
            <a:br>
              <a:rPr lang="ru-RU" sz="1800" dirty="0">
                <a:solidFill>
                  <a:srgbClr val="000000"/>
                </a:solidFill>
                <a:latin typeface="Arial" panose="020B0604020202020204" pitchFamily="34" charset="0"/>
              </a:rPr>
            </a:br>
            <a:endParaRPr lang="ru-RU" sz="1800" dirty="0">
              <a:solidFill>
                <a:srgbClr val="000000"/>
              </a:solidFill>
              <a:latin typeface="Arial" panose="020B0604020202020204" pitchFamily="34" charset="0"/>
            </a:endParaRPr>
          </a:p>
        </p:txBody>
      </p:sp>
      <p:pic>
        <p:nvPicPr>
          <p:cNvPr id="5" name="Рисунок 4">
            <a:extLst>
              <a:ext uri="{FF2B5EF4-FFF2-40B4-BE49-F238E27FC236}">
                <a16:creationId xmlns:a16="http://schemas.microsoft.com/office/drawing/2014/main" id="{51A44E05-026C-4F90-9BA7-E8B86B1DEBE8}"/>
              </a:ext>
            </a:extLst>
          </p:cNvPr>
          <p:cNvPicPr>
            <a:picLocks noChangeAspect="1"/>
          </p:cNvPicPr>
          <p:nvPr/>
        </p:nvPicPr>
        <p:blipFill rotWithShape="1">
          <a:blip r:embed="rId2"/>
          <a:srcRect l="21718"/>
          <a:stretch/>
        </p:blipFill>
        <p:spPr>
          <a:xfrm>
            <a:off x="4894729" y="0"/>
            <a:ext cx="7369637" cy="6858000"/>
          </a:xfrm>
          <a:prstGeom prst="rect">
            <a:avLst/>
          </a:prstGeom>
        </p:spPr>
      </p:pic>
    </p:spTree>
    <p:extLst>
      <p:ext uri="{BB962C8B-B14F-4D97-AF65-F5344CB8AC3E}">
        <p14:creationId xmlns:p14="http://schemas.microsoft.com/office/powerpoint/2010/main" val="2653907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BECE108-4A3C-4C77-AE76-E9CD9DCBE361}"/>
              </a:ext>
            </a:extLst>
          </p:cNvPr>
          <p:cNvSpPr>
            <a:spLocks noGrp="1"/>
          </p:cNvSpPr>
          <p:nvPr>
            <p:ph type="title"/>
          </p:nvPr>
        </p:nvSpPr>
        <p:spPr/>
        <p:txBody>
          <a:bodyPr/>
          <a:lstStyle/>
          <a:p>
            <a:r>
              <a:rPr lang="ru-RU" dirty="0"/>
              <a:t>Сельское хозяйство</a:t>
            </a:r>
          </a:p>
        </p:txBody>
      </p:sp>
      <p:sp>
        <p:nvSpPr>
          <p:cNvPr id="3" name="Объект 2">
            <a:extLst>
              <a:ext uri="{FF2B5EF4-FFF2-40B4-BE49-F238E27FC236}">
                <a16:creationId xmlns:a16="http://schemas.microsoft.com/office/drawing/2014/main" id="{810DC0C8-4F41-43A5-A82B-A175CE213D4E}"/>
              </a:ext>
            </a:extLst>
          </p:cNvPr>
          <p:cNvSpPr>
            <a:spLocks noGrp="1"/>
          </p:cNvSpPr>
          <p:nvPr>
            <p:ph idx="1"/>
          </p:nvPr>
        </p:nvSpPr>
        <p:spPr>
          <a:xfrm>
            <a:off x="838200" y="1825625"/>
            <a:ext cx="4908176" cy="4351338"/>
          </a:xfrm>
        </p:spPr>
        <p:txBody>
          <a:bodyPr/>
          <a:lstStyle/>
          <a:p>
            <a:pPr marL="0" indent="0" rtl="0">
              <a:spcBef>
                <a:spcPts val="0"/>
              </a:spcBef>
              <a:spcAft>
                <a:spcPts val="0"/>
              </a:spcAft>
              <a:buNone/>
            </a:pPr>
            <a:r>
              <a:rPr lang="ru-RU" sz="1800" dirty="0">
                <a:solidFill>
                  <a:srgbClr val="000000"/>
                </a:solidFill>
                <a:latin typeface="Arial" panose="020B0604020202020204" pitchFamily="34" charset="0"/>
              </a:rPr>
              <a:t>Особым вниманием императрицы пользовалось сельское хозяйство. Она считала его приоритетным для России, основополагающим экономического развития страны. Благодаря увеличению пахотных полей увеличился экспорт зерновых, и это тоже благосклонно сказалось на экономике России. </a:t>
            </a:r>
          </a:p>
          <a:p>
            <a:pPr marL="0" indent="0" rtl="0">
              <a:spcBef>
                <a:spcPts val="0"/>
              </a:spcBef>
              <a:spcAft>
                <a:spcPts val="0"/>
              </a:spcAft>
              <a:buNone/>
            </a:pPr>
            <a:r>
              <a:rPr lang="ru-RU" sz="1800" dirty="0">
                <a:solidFill>
                  <a:srgbClr val="000000"/>
                </a:solidFill>
                <a:latin typeface="Arial" panose="020B0604020202020204" pitchFamily="34" charset="0"/>
              </a:rPr>
              <a:t>Екатерина II первой ввела бумажные денежные знаки. Кроме этого ее заслугой можно считать проведение вакцинаций в России, благодаря чему удалось избежать многих смертельных эпидемий и сохранить в живых миллионы граждан.</a:t>
            </a:r>
          </a:p>
          <a:p>
            <a:pPr marL="0" indent="0">
              <a:buNone/>
            </a:pPr>
            <a:endParaRPr lang="ru-RU" dirty="0"/>
          </a:p>
        </p:txBody>
      </p:sp>
      <p:pic>
        <p:nvPicPr>
          <p:cNvPr id="5" name="Рисунок 4">
            <a:extLst>
              <a:ext uri="{FF2B5EF4-FFF2-40B4-BE49-F238E27FC236}">
                <a16:creationId xmlns:a16="http://schemas.microsoft.com/office/drawing/2014/main" id="{1BDD3DA7-07E7-4280-AEB7-D03642DBC873}"/>
              </a:ext>
            </a:extLst>
          </p:cNvPr>
          <p:cNvPicPr>
            <a:picLocks noChangeAspect="1"/>
          </p:cNvPicPr>
          <p:nvPr/>
        </p:nvPicPr>
        <p:blipFill rotWithShape="1">
          <a:blip r:embed="rId2"/>
          <a:srcRect l="6276" r="24603"/>
          <a:stretch/>
        </p:blipFill>
        <p:spPr>
          <a:xfrm>
            <a:off x="5898776" y="0"/>
            <a:ext cx="6383933" cy="6858000"/>
          </a:xfrm>
          <a:prstGeom prst="rect">
            <a:avLst/>
          </a:prstGeom>
        </p:spPr>
      </p:pic>
    </p:spTree>
    <p:extLst>
      <p:ext uri="{BB962C8B-B14F-4D97-AF65-F5344CB8AC3E}">
        <p14:creationId xmlns:p14="http://schemas.microsoft.com/office/powerpoint/2010/main" val="1986215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56046D-7D23-41BD-86CD-B67A14FCE3EA}"/>
              </a:ext>
            </a:extLst>
          </p:cNvPr>
          <p:cNvSpPr>
            <a:spLocks noGrp="1"/>
          </p:cNvSpPr>
          <p:nvPr>
            <p:ph type="ctrTitle"/>
          </p:nvPr>
        </p:nvSpPr>
        <p:spPr/>
        <p:txBody>
          <a:bodyPr/>
          <a:lstStyle/>
          <a:p>
            <a:r>
              <a:rPr lang="ru-RU" sz="4400" dirty="0">
                <a:latin typeface="Garamond" panose="02020404030301010803" pitchFamily="18" charset="0"/>
              </a:rPr>
              <a:t>Внешняя политика</a:t>
            </a:r>
          </a:p>
        </p:txBody>
      </p:sp>
      <p:sp>
        <p:nvSpPr>
          <p:cNvPr id="3" name="Подзаголовок 2">
            <a:extLst>
              <a:ext uri="{FF2B5EF4-FFF2-40B4-BE49-F238E27FC236}">
                <a16:creationId xmlns:a16="http://schemas.microsoft.com/office/drawing/2014/main" id="{C299FE3C-01A6-4A7E-9B53-009D84EA30B7}"/>
              </a:ext>
            </a:extLst>
          </p:cNvPr>
          <p:cNvSpPr>
            <a:spLocks noGrp="1"/>
          </p:cNvSpPr>
          <p:nvPr>
            <p:ph type="subTitle" idx="1"/>
          </p:nvPr>
        </p:nvSpPr>
        <p:spPr/>
        <p:txBody>
          <a:bodyPr/>
          <a:lstStyle/>
          <a:p>
            <a:endParaRPr lang="ru-RU"/>
          </a:p>
        </p:txBody>
      </p:sp>
    </p:spTree>
    <p:extLst>
      <p:ext uri="{BB962C8B-B14F-4D97-AF65-F5344CB8AC3E}">
        <p14:creationId xmlns:p14="http://schemas.microsoft.com/office/powerpoint/2010/main" val="2437614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CE4EEB-85CE-4AA3-BF2B-554E1C372799}"/>
              </a:ext>
            </a:extLst>
          </p:cNvPr>
          <p:cNvSpPr>
            <a:spLocks noGrp="1"/>
          </p:cNvSpPr>
          <p:nvPr>
            <p:ph type="title"/>
          </p:nvPr>
        </p:nvSpPr>
        <p:spPr/>
        <p:txBody>
          <a:bodyPr/>
          <a:lstStyle/>
          <a:p>
            <a:r>
              <a:rPr lang="ru-RU" dirty="0">
                <a:latin typeface="Garamond" panose="02020404030301010803" pitchFamily="18" charset="0"/>
              </a:rPr>
              <a:t>Западное направление</a:t>
            </a:r>
          </a:p>
        </p:txBody>
      </p:sp>
      <p:sp>
        <p:nvSpPr>
          <p:cNvPr id="3" name="Объект 2">
            <a:extLst>
              <a:ext uri="{FF2B5EF4-FFF2-40B4-BE49-F238E27FC236}">
                <a16:creationId xmlns:a16="http://schemas.microsoft.com/office/drawing/2014/main" id="{C7C185A6-015E-4F3C-9A64-6276DB2BAA64}"/>
              </a:ext>
            </a:extLst>
          </p:cNvPr>
          <p:cNvSpPr>
            <a:spLocks noGrp="1"/>
          </p:cNvSpPr>
          <p:nvPr>
            <p:ph idx="1"/>
          </p:nvPr>
        </p:nvSpPr>
        <p:spPr>
          <a:xfrm>
            <a:off x="838200" y="1825625"/>
            <a:ext cx="5428129" cy="4351338"/>
          </a:xfrm>
        </p:spPr>
        <p:txBody>
          <a:bodyPr>
            <a:normAutofit lnSpcReduction="10000"/>
          </a:bodyPr>
          <a:lstStyle/>
          <a:p>
            <a:pPr marL="0" indent="0">
              <a:lnSpc>
                <a:spcPct val="100000"/>
              </a:lnSpc>
              <a:spcBef>
                <a:spcPts val="0"/>
              </a:spcBef>
              <a:buNone/>
            </a:pPr>
            <a:r>
              <a:rPr lang="ru-RU" sz="1800" dirty="0">
                <a:solidFill>
                  <a:srgbClr val="000000"/>
                </a:solidFill>
                <a:latin typeface="Arial" panose="020B0604020202020204" pitchFamily="34" charset="0"/>
              </a:rPr>
              <a:t>Первым крупным успехом на западном направлении для Екатерины II стал раздел Речи Посполитой в 1772 году. Его причиной стал вопрос о положении некатолического населения этого государства. На престоле Речи Посполитой находился Станислав Август Понятовский – ставленник Екатерины. Против него выступила часть шляхты, они образовали Барскую конфедерацию, которая вскоре была разгромлена русской армией в союзе с польским королем. Это событие совпало с успехами российской армии в войне с Османской империей, поэтому короли Пруссии и Австрии предложили Екатерине II организовать раздел Речи Посполитой. По итогам раздела Польша потеряла 380 тыс. </a:t>
            </a:r>
            <a:r>
              <a:rPr lang="ru-RU" sz="1800" dirty="0" err="1">
                <a:solidFill>
                  <a:srgbClr val="000000"/>
                </a:solidFill>
                <a:latin typeface="Arial" panose="020B0604020202020204" pitchFamily="34" charset="0"/>
              </a:rPr>
              <a:t>кв.км</a:t>
            </a:r>
            <a:r>
              <a:rPr lang="ru-RU" sz="1800" dirty="0">
                <a:solidFill>
                  <a:srgbClr val="000000"/>
                </a:solidFill>
                <a:latin typeface="Arial" panose="020B0604020202020204" pitchFamily="34" charset="0"/>
              </a:rPr>
              <a:t>. территории и 4 миллиона населения.</a:t>
            </a:r>
          </a:p>
        </p:txBody>
      </p:sp>
      <p:pic>
        <p:nvPicPr>
          <p:cNvPr id="5" name="Рисунок 4">
            <a:extLst>
              <a:ext uri="{FF2B5EF4-FFF2-40B4-BE49-F238E27FC236}">
                <a16:creationId xmlns:a16="http://schemas.microsoft.com/office/drawing/2014/main" id="{CF6F2C54-3ECA-49F8-AA81-B938151D3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0166" y="1825625"/>
            <a:ext cx="5640469" cy="3680853"/>
          </a:xfrm>
          <a:prstGeom prst="rect">
            <a:avLst/>
          </a:prstGeom>
        </p:spPr>
      </p:pic>
    </p:spTree>
    <p:extLst>
      <p:ext uri="{BB962C8B-B14F-4D97-AF65-F5344CB8AC3E}">
        <p14:creationId xmlns:p14="http://schemas.microsoft.com/office/powerpoint/2010/main" val="3804726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9A4A89-ABDD-4C5B-910C-97B674E4B330}"/>
              </a:ext>
            </a:extLst>
          </p:cNvPr>
          <p:cNvSpPr>
            <a:spLocks noGrp="1"/>
          </p:cNvSpPr>
          <p:nvPr>
            <p:ph type="title"/>
          </p:nvPr>
        </p:nvSpPr>
        <p:spPr/>
        <p:txBody>
          <a:bodyPr/>
          <a:lstStyle/>
          <a:p>
            <a:r>
              <a:rPr lang="ru-RU" dirty="0">
                <a:latin typeface="Garamond" panose="02020404030301010803" pitchFamily="18" charset="0"/>
              </a:rPr>
              <a:t>Западное направление</a:t>
            </a:r>
          </a:p>
        </p:txBody>
      </p:sp>
      <p:sp>
        <p:nvSpPr>
          <p:cNvPr id="3" name="Объект 2">
            <a:extLst>
              <a:ext uri="{FF2B5EF4-FFF2-40B4-BE49-F238E27FC236}">
                <a16:creationId xmlns:a16="http://schemas.microsoft.com/office/drawing/2014/main" id="{877FE7BC-8866-40E5-A6FE-9BB777A88C2E}"/>
              </a:ext>
            </a:extLst>
          </p:cNvPr>
          <p:cNvSpPr>
            <a:spLocks noGrp="1"/>
          </p:cNvSpPr>
          <p:nvPr>
            <p:ph idx="1"/>
          </p:nvPr>
        </p:nvSpPr>
        <p:spPr>
          <a:xfrm>
            <a:off x="838200" y="1825625"/>
            <a:ext cx="6001871" cy="4351338"/>
          </a:xfrm>
        </p:spPr>
        <p:txBody>
          <a:bodyPr>
            <a:normAutofit lnSpcReduction="10000"/>
          </a:bodyPr>
          <a:lstStyle/>
          <a:p>
            <a:pPr marL="0" indent="0">
              <a:lnSpc>
                <a:spcPct val="100000"/>
              </a:lnSpc>
              <a:spcBef>
                <a:spcPts val="0"/>
              </a:spcBef>
              <a:spcAft>
                <a:spcPts val="0"/>
              </a:spcAft>
              <a:buNone/>
            </a:pPr>
            <a:r>
              <a:rPr lang="ru-RU" sz="1800" dirty="0">
                <a:solidFill>
                  <a:srgbClr val="000000"/>
                </a:solidFill>
                <a:latin typeface="Arial" panose="020B0604020202020204" pitchFamily="34" charset="0"/>
              </a:rPr>
              <a:t>Под влиянием революции во Франции, в 1791 в Речи Посполитой была принята конституция. Консервативная часть шляхты создала пророссийскую </a:t>
            </a:r>
            <a:r>
              <a:rPr lang="ru-RU" sz="1800" dirty="0" err="1">
                <a:solidFill>
                  <a:srgbClr val="000000"/>
                </a:solidFill>
                <a:latin typeface="Arial" panose="020B0604020202020204" pitchFamily="34" charset="0"/>
              </a:rPr>
              <a:t>Тарговицкую</a:t>
            </a:r>
            <a:r>
              <a:rPr lang="ru-RU" sz="1800" dirty="0">
                <a:solidFill>
                  <a:srgbClr val="000000"/>
                </a:solidFill>
                <a:latin typeface="Arial" panose="020B0604020202020204" pitchFamily="34" charset="0"/>
              </a:rPr>
              <a:t> конфедерацию. В результате, в 1793 произошел второй раздел Речи Посполитой. В нем принимали участие только Пруссия и Россия. Первая получила Гданьск, </a:t>
            </a:r>
            <a:r>
              <a:rPr lang="ru-RU" sz="1800" dirty="0" err="1">
                <a:solidFill>
                  <a:srgbClr val="000000"/>
                </a:solidFill>
                <a:latin typeface="Arial" panose="020B0604020202020204" pitchFamily="34" charset="0"/>
              </a:rPr>
              <a:t>Торунь</a:t>
            </a:r>
            <a:r>
              <a:rPr lang="ru-RU" sz="1800" dirty="0">
                <a:solidFill>
                  <a:srgbClr val="000000"/>
                </a:solidFill>
                <a:latin typeface="Arial" panose="020B0604020202020204" pitchFamily="34" charset="0"/>
              </a:rPr>
              <a:t> и Познань, а в состав Российской империи вошла огромная территория – от центральной Беларуси до Приднестровья.</a:t>
            </a:r>
          </a:p>
          <a:p>
            <a:pPr marL="0" indent="0">
              <a:lnSpc>
                <a:spcPct val="100000"/>
              </a:lnSpc>
              <a:spcBef>
                <a:spcPts val="0"/>
              </a:spcBef>
              <a:spcAft>
                <a:spcPts val="0"/>
              </a:spcAft>
              <a:buNone/>
            </a:pPr>
            <a:br>
              <a:rPr lang="ru-RU" sz="1800" dirty="0">
                <a:solidFill>
                  <a:srgbClr val="000000"/>
                </a:solidFill>
                <a:latin typeface="Arial" panose="020B0604020202020204" pitchFamily="34" charset="0"/>
              </a:rPr>
            </a:br>
            <a:r>
              <a:rPr lang="ru-RU" sz="1800" dirty="0">
                <a:solidFill>
                  <a:srgbClr val="000000"/>
                </a:solidFill>
                <a:latin typeface="Arial" panose="020B0604020202020204" pitchFamily="34" charset="0"/>
              </a:rPr>
              <a:t>Третий раздел Речи Посполитой состоялся в 1795 году. В нем снова приняли участие Россия, Пруссия и Австрия. Польское государство исчезло с карты мира. В состав России вошли Литва, Волынь и запад Беларуси. Остальные польские земли поделили австрийцы и пруссаки.</a:t>
            </a:r>
          </a:p>
        </p:txBody>
      </p:sp>
      <p:pic>
        <p:nvPicPr>
          <p:cNvPr id="5" name="Рисунок 4">
            <a:extLst>
              <a:ext uri="{FF2B5EF4-FFF2-40B4-BE49-F238E27FC236}">
                <a16:creationId xmlns:a16="http://schemas.microsoft.com/office/drawing/2014/main" id="{3695DC2A-9B46-4CF1-9287-5D994FED6706}"/>
              </a:ext>
            </a:extLst>
          </p:cNvPr>
          <p:cNvPicPr>
            <a:picLocks noChangeAspect="1"/>
          </p:cNvPicPr>
          <p:nvPr/>
        </p:nvPicPr>
        <p:blipFill>
          <a:blip r:embed="rId2"/>
          <a:stretch>
            <a:fillRect/>
          </a:stretch>
        </p:blipFill>
        <p:spPr>
          <a:xfrm>
            <a:off x="6840071" y="1825625"/>
            <a:ext cx="5238171" cy="3164075"/>
          </a:xfrm>
          <a:prstGeom prst="rect">
            <a:avLst/>
          </a:prstGeom>
        </p:spPr>
      </p:pic>
    </p:spTree>
    <p:extLst>
      <p:ext uri="{BB962C8B-B14F-4D97-AF65-F5344CB8AC3E}">
        <p14:creationId xmlns:p14="http://schemas.microsoft.com/office/powerpoint/2010/main" val="3358031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F29419D-88C7-4384-ACDA-D802962D0983}"/>
              </a:ext>
            </a:extLst>
          </p:cNvPr>
          <p:cNvSpPr>
            <a:spLocks noGrp="1"/>
          </p:cNvSpPr>
          <p:nvPr>
            <p:ph type="title"/>
          </p:nvPr>
        </p:nvSpPr>
        <p:spPr/>
        <p:txBody>
          <a:bodyPr/>
          <a:lstStyle/>
          <a:p>
            <a:r>
              <a:rPr lang="ru-RU" dirty="0">
                <a:latin typeface="Garamond" panose="02020404030301010803" pitchFamily="18" charset="0"/>
              </a:rPr>
              <a:t>Южное направление</a:t>
            </a:r>
          </a:p>
        </p:txBody>
      </p:sp>
      <p:sp>
        <p:nvSpPr>
          <p:cNvPr id="3" name="Объект 2">
            <a:extLst>
              <a:ext uri="{FF2B5EF4-FFF2-40B4-BE49-F238E27FC236}">
                <a16:creationId xmlns:a16="http://schemas.microsoft.com/office/drawing/2014/main" id="{8C7C0F9F-C7CF-43B1-9A01-DDCD00B34E7D}"/>
              </a:ext>
            </a:extLst>
          </p:cNvPr>
          <p:cNvSpPr>
            <a:spLocks noGrp="1"/>
          </p:cNvSpPr>
          <p:nvPr>
            <p:ph idx="1"/>
          </p:nvPr>
        </p:nvSpPr>
        <p:spPr>
          <a:xfrm>
            <a:off x="838200" y="1825625"/>
            <a:ext cx="5338482" cy="4871010"/>
          </a:xfrm>
        </p:spPr>
        <p:txBody>
          <a:bodyPr>
            <a:normAutofit/>
          </a:bodyPr>
          <a:lstStyle/>
          <a:p>
            <a:pPr marL="0" indent="0">
              <a:lnSpc>
                <a:spcPct val="100000"/>
              </a:lnSpc>
              <a:spcBef>
                <a:spcPts val="0"/>
              </a:spcBef>
              <a:buNone/>
            </a:pPr>
            <a:r>
              <a:rPr lang="ru-RU" sz="1800" dirty="0">
                <a:solidFill>
                  <a:srgbClr val="000000"/>
                </a:solidFill>
                <a:latin typeface="Arial" panose="020B0604020202020204" pitchFamily="34" charset="0"/>
              </a:rPr>
              <a:t>Не менее крупных успехов добилась императрица на южном направлении, где основными события внешней политики стали две русско-турецкие войны, 1768-1774 и 1787-1791 годов. По итогам первой войны в состав Российской империи вошли Керчь и </a:t>
            </a:r>
            <a:r>
              <a:rPr lang="ru-RU" sz="1800" dirty="0" err="1">
                <a:solidFill>
                  <a:srgbClr val="000000"/>
                </a:solidFill>
                <a:latin typeface="Arial" panose="020B0604020202020204" pitchFamily="34" charset="0"/>
              </a:rPr>
              <a:t>Кинбурн</a:t>
            </a:r>
            <a:r>
              <a:rPr lang="ru-RU" sz="1800" dirty="0">
                <a:solidFill>
                  <a:srgbClr val="000000"/>
                </a:solidFill>
                <a:latin typeface="Arial" panose="020B0604020202020204" pitchFamily="34" charset="0"/>
              </a:rPr>
              <a:t>, а также часть земель в Приазовье. Таким образом, государство впервые получило выход в Черное море. Крымское ханство по итогам этой войны стало независимым и в 1783 вошло в состав России. После завершения второй войны, по </a:t>
            </a:r>
            <a:r>
              <a:rPr lang="ru-RU" sz="1800" dirty="0" err="1">
                <a:solidFill>
                  <a:srgbClr val="000000"/>
                </a:solidFill>
                <a:latin typeface="Arial" panose="020B0604020202020204" pitchFamily="34" charset="0"/>
              </a:rPr>
              <a:t>Ясскому</a:t>
            </a:r>
            <a:r>
              <a:rPr lang="ru-RU" sz="1800" dirty="0">
                <a:solidFill>
                  <a:srgbClr val="000000"/>
                </a:solidFill>
                <a:latin typeface="Arial" panose="020B0604020202020204" pitchFamily="34" charset="0"/>
              </a:rPr>
              <a:t> миру, в состав России вошли Одесса и Очаков. На Кубани в 1795 был основан город, который назвали в честь императрицы – Екатеринодар (или Краснодар) в 1783 г.</a:t>
            </a:r>
          </a:p>
        </p:txBody>
      </p:sp>
      <p:pic>
        <p:nvPicPr>
          <p:cNvPr id="5" name="Рисунок 4">
            <a:extLst>
              <a:ext uri="{FF2B5EF4-FFF2-40B4-BE49-F238E27FC236}">
                <a16:creationId xmlns:a16="http://schemas.microsoft.com/office/drawing/2014/main" id="{DA166106-860E-4FBC-BEC8-8D1080F9DDBB}"/>
              </a:ext>
            </a:extLst>
          </p:cNvPr>
          <p:cNvPicPr>
            <a:picLocks noChangeAspect="1"/>
          </p:cNvPicPr>
          <p:nvPr/>
        </p:nvPicPr>
        <p:blipFill>
          <a:blip r:embed="rId2"/>
          <a:stretch>
            <a:fillRect/>
          </a:stretch>
        </p:blipFill>
        <p:spPr>
          <a:xfrm>
            <a:off x="6096000" y="1690688"/>
            <a:ext cx="5954175" cy="3935506"/>
          </a:xfrm>
          <a:prstGeom prst="rect">
            <a:avLst/>
          </a:prstGeom>
        </p:spPr>
      </p:pic>
    </p:spTree>
    <p:extLst>
      <p:ext uri="{BB962C8B-B14F-4D97-AF65-F5344CB8AC3E}">
        <p14:creationId xmlns:p14="http://schemas.microsoft.com/office/powerpoint/2010/main" val="409411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36628B-6EED-43B6-BC15-340E29E8C2EF}"/>
              </a:ext>
            </a:extLst>
          </p:cNvPr>
          <p:cNvSpPr>
            <a:spLocks noGrp="1"/>
          </p:cNvSpPr>
          <p:nvPr>
            <p:ph type="title"/>
          </p:nvPr>
        </p:nvSpPr>
        <p:spPr/>
        <p:txBody>
          <a:bodyPr/>
          <a:lstStyle/>
          <a:p>
            <a:r>
              <a:rPr lang="ru-RU" dirty="0">
                <a:latin typeface="Garamond" panose="02020404030301010803" pitchFamily="18" charset="0"/>
              </a:rPr>
              <a:t>Смерть</a:t>
            </a:r>
          </a:p>
        </p:txBody>
      </p:sp>
      <p:sp>
        <p:nvSpPr>
          <p:cNvPr id="3" name="Объект 2">
            <a:extLst>
              <a:ext uri="{FF2B5EF4-FFF2-40B4-BE49-F238E27FC236}">
                <a16:creationId xmlns:a16="http://schemas.microsoft.com/office/drawing/2014/main" id="{FDC2DA1C-2D2C-4468-940A-A44C792A0FDA}"/>
              </a:ext>
            </a:extLst>
          </p:cNvPr>
          <p:cNvSpPr>
            <a:spLocks noGrp="1"/>
          </p:cNvSpPr>
          <p:nvPr>
            <p:ph idx="1"/>
          </p:nvPr>
        </p:nvSpPr>
        <p:spPr>
          <a:xfrm>
            <a:off x="838200" y="1825625"/>
            <a:ext cx="4110318" cy="4942728"/>
          </a:xfrm>
        </p:spPr>
        <p:txBody>
          <a:bodyPr>
            <a:normAutofit/>
          </a:bodyPr>
          <a:lstStyle/>
          <a:p>
            <a:pPr marL="0" indent="0" rtl="0">
              <a:lnSpc>
                <a:spcPct val="100000"/>
              </a:lnSpc>
              <a:spcBef>
                <a:spcPts val="0"/>
              </a:spcBef>
              <a:spcAft>
                <a:spcPts val="0"/>
              </a:spcAft>
              <a:buNone/>
            </a:pPr>
            <a:r>
              <a:rPr lang="ru-RU" sz="1800" b="0" i="0" u="none" strike="noStrike" dirty="0">
                <a:solidFill>
                  <a:srgbClr val="000000"/>
                </a:solidFill>
                <a:effectLst/>
                <a:latin typeface="Arial" panose="020B0604020202020204" pitchFamily="34" charset="0"/>
              </a:rPr>
              <a:t>Екатерина II Великая умерла 17 ноября 1796 года. Причиной стал сильнейший инсульт, после которого она мучилась еще двенадцать часов. Прибывший священник Сава читал возле нее отходные молитвы. Сын Павел находился возле умирающей матери с семьей, но так и не смог с ней попрощаться, она умерла не приходя в сознание. По приказу Павла ее похоронили вместе с супругом. Могилу Петра III вскрыли, Павел водрузил корону на голову отца, и только после этого их похоронили в Петропавловском соборе Петербурга.</a:t>
            </a:r>
            <a:endParaRPr lang="ru-RU" b="0" dirty="0">
              <a:effectLst/>
            </a:endParaRPr>
          </a:p>
        </p:txBody>
      </p:sp>
      <p:pic>
        <p:nvPicPr>
          <p:cNvPr id="5" name="Рисунок 4">
            <a:extLst>
              <a:ext uri="{FF2B5EF4-FFF2-40B4-BE49-F238E27FC236}">
                <a16:creationId xmlns:a16="http://schemas.microsoft.com/office/drawing/2014/main" id="{CDA8A672-0F87-470C-8306-81C971759E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659" y="0"/>
            <a:ext cx="6924341" cy="6858000"/>
          </a:xfrm>
          <a:prstGeom prst="rect">
            <a:avLst/>
          </a:prstGeom>
        </p:spPr>
      </p:pic>
    </p:spTree>
    <p:extLst>
      <p:ext uri="{BB962C8B-B14F-4D97-AF65-F5344CB8AC3E}">
        <p14:creationId xmlns:p14="http://schemas.microsoft.com/office/powerpoint/2010/main" val="385914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C3174B-E798-435E-82D2-7C1F5B952E60}"/>
              </a:ext>
            </a:extLst>
          </p:cNvPr>
          <p:cNvSpPr>
            <a:spLocks noGrp="1"/>
          </p:cNvSpPr>
          <p:nvPr>
            <p:ph type="title"/>
          </p:nvPr>
        </p:nvSpPr>
        <p:spPr/>
        <p:txBody>
          <a:bodyPr/>
          <a:lstStyle/>
          <a:p>
            <a:r>
              <a:rPr lang="ru-RU" dirty="0">
                <a:latin typeface="Garamond" panose="02020404030301010803" pitchFamily="18" charset="0"/>
              </a:rPr>
              <a:t>Список источников</a:t>
            </a:r>
            <a:r>
              <a:rPr lang="en-US" dirty="0">
                <a:latin typeface="Garamond" panose="02020404030301010803" pitchFamily="18" charset="0"/>
              </a:rPr>
              <a:t>:</a:t>
            </a:r>
            <a:endParaRPr lang="ru-RU" dirty="0">
              <a:latin typeface="Garamond" panose="02020404030301010803" pitchFamily="18" charset="0"/>
            </a:endParaRPr>
          </a:p>
        </p:txBody>
      </p:sp>
      <p:sp>
        <p:nvSpPr>
          <p:cNvPr id="3" name="Объект 2">
            <a:extLst>
              <a:ext uri="{FF2B5EF4-FFF2-40B4-BE49-F238E27FC236}">
                <a16:creationId xmlns:a16="http://schemas.microsoft.com/office/drawing/2014/main" id="{70885294-97AA-4BF8-8B8C-7379C9D523C4}"/>
              </a:ext>
            </a:extLst>
          </p:cNvPr>
          <p:cNvSpPr>
            <a:spLocks noGrp="1"/>
          </p:cNvSpPr>
          <p:nvPr>
            <p:ph idx="1"/>
          </p:nvPr>
        </p:nvSpPr>
        <p:spPr/>
        <p:txBody>
          <a:bodyPr/>
          <a:lstStyle/>
          <a:p>
            <a:pPr rtl="0" fontAlgn="base">
              <a:lnSpc>
                <a:spcPct val="100000"/>
              </a:lnSpc>
              <a:spcBef>
                <a:spcPts val="0"/>
              </a:spcBef>
              <a:spcAft>
                <a:spcPts val="0"/>
              </a:spcAft>
              <a:buFont typeface="+mj-lt"/>
              <a:buAutoNum type="arabicPeriod"/>
            </a:pPr>
            <a:r>
              <a:rPr lang="ru-RU" sz="1800" b="0" i="0" u="none" strike="noStrike" dirty="0">
                <a:solidFill>
                  <a:srgbClr val="000000"/>
                </a:solidFill>
                <a:effectLst/>
                <a:latin typeface="Arial" panose="020B0604020202020204" pitchFamily="34" charset="0"/>
              </a:rPr>
              <a:t>Точка зрения - </a:t>
            </a:r>
            <a:r>
              <a:rPr lang="ru-RU" sz="1800" b="0" i="0" u="sng" strike="noStrike" dirty="0">
                <a:solidFill>
                  <a:srgbClr val="1155CC"/>
                </a:solidFill>
                <a:effectLst/>
                <a:latin typeface="Arial" panose="020B0604020202020204" pitchFamily="34" charset="0"/>
                <a:hlinkClick r:id="rId2"/>
              </a:rPr>
              <a:t>Список семинарских вопросов по Истории России.pdf (vk.com)</a:t>
            </a:r>
            <a:endParaRPr lang="ru-RU" sz="1800" b="0" i="0" u="none" strike="noStrike" dirty="0">
              <a:solidFill>
                <a:srgbClr val="000000"/>
              </a:solidFill>
              <a:effectLst/>
              <a:latin typeface="Arial" panose="020B0604020202020204" pitchFamily="34" charset="0"/>
            </a:endParaRPr>
          </a:p>
          <a:p>
            <a:pPr rtl="0" fontAlgn="base">
              <a:lnSpc>
                <a:spcPct val="100000"/>
              </a:lnSpc>
              <a:spcBef>
                <a:spcPts val="0"/>
              </a:spcBef>
              <a:spcAft>
                <a:spcPts val="0"/>
              </a:spcAft>
              <a:buFont typeface="+mj-lt"/>
              <a:buAutoNum type="arabicPeriod"/>
            </a:pPr>
            <a:r>
              <a:rPr lang="ru-RU" sz="1800" b="0" i="0" u="none" strike="noStrike" dirty="0">
                <a:solidFill>
                  <a:srgbClr val="000000"/>
                </a:solidFill>
                <a:effectLst/>
                <a:latin typeface="Arial" panose="020B0604020202020204" pitchFamily="34" charset="0"/>
              </a:rPr>
              <a:t>Биография А.Б. Каменского - </a:t>
            </a:r>
            <a:r>
              <a:rPr lang="ru-RU" sz="1800" b="0" i="0" u="sng" strike="noStrike" dirty="0">
                <a:solidFill>
                  <a:srgbClr val="1155CC"/>
                </a:solidFill>
                <a:effectLst/>
                <a:latin typeface="Arial" panose="020B0604020202020204" pitchFamily="34" charset="0"/>
                <a:hlinkClick r:id="rId3"/>
              </a:rPr>
              <a:t>https://to-name.ru/biography/aleksandr-kamenskij.htm?ysclid=lvm8yb0w2m649013716</a:t>
            </a:r>
            <a:endParaRPr lang="ru-RU" sz="1800" b="0" i="0" u="none" strike="noStrike" dirty="0">
              <a:solidFill>
                <a:srgbClr val="000000"/>
              </a:solidFill>
              <a:effectLst/>
              <a:latin typeface="Arial" panose="020B0604020202020204" pitchFamily="34" charset="0"/>
            </a:endParaRPr>
          </a:p>
          <a:p>
            <a:pPr rtl="0" fontAlgn="base">
              <a:lnSpc>
                <a:spcPct val="100000"/>
              </a:lnSpc>
              <a:spcBef>
                <a:spcPts val="0"/>
              </a:spcBef>
              <a:spcAft>
                <a:spcPts val="0"/>
              </a:spcAft>
              <a:buFont typeface="+mj-lt"/>
              <a:buAutoNum type="arabicPeriod"/>
            </a:pPr>
            <a:r>
              <a:rPr lang="ru-RU" sz="1800" b="0" i="0" u="none" strike="noStrike" dirty="0">
                <a:solidFill>
                  <a:srgbClr val="000000"/>
                </a:solidFill>
                <a:effectLst/>
                <a:latin typeface="Arial" panose="020B0604020202020204" pitchFamily="34" charset="0"/>
              </a:rPr>
              <a:t>Восхождение на престол - </a:t>
            </a:r>
            <a:r>
              <a:rPr lang="ru-RU" sz="1800" b="0" i="0" u="sng" strike="noStrike" dirty="0">
                <a:solidFill>
                  <a:srgbClr val="1155CC"/>
                </a:solidFill>
                <a:effectLst/>
                <a:latin typeface="Arial" panose="020B0604020202020204" pitchFamily="34" charset="0"/>
                <a:hlinkClick r:id="rId4"/>
              </a:rPr>
              <a:t>https://biographe.ru/politiki/ekaterina-2/?ysclid=lvm9ao2ll0465213037</a:t>
            </a:r>
            <a:endParaRPr lang="ru-RU" sz="1800" b="0" i="0" u="none" strike="noStrike" dirty="0">
              <a:solidFill>
                <a:srgbClr val="000000"/>
              </a:solidFill>
              <a:effectLst/>
              <a:latin typeface="Arial" panose="020B0604020202020204" pitchFamily="34" charset="0"/>
            </a:endParaRPr>
          </a:p>
          <a:p>
            <a:pPr rtl="0" fontAlgn="base">
              <a:lnSpc>
                <a:spcPct val="100000"/>
              </a:lnSpc>
              <a:spcBef>
                <a:spcPts val="0"/>
              </a:spcBef>
              <a:spcAft>
                <a:spcPts val="0"/>
              </a:spcAft>
              <a:buFont typeface="+mj-lt"/>
              <a:buAutoNum type="arabicPeriod"/>
            </a:pPr>
            <a:r>
              <a:rPr lang="ru-RU" sz="1800" b="0" i="0" u="none" strike="noStrike" dirty="0">
                <a:solidFill>
                  <a:srgbClr val="000000"/>
                </a:solidFill>
                <a:effectLst/>
                <a:latin typeface="Arial" panose="020B0604020202020204" pitchFamily="34" charset="0"/>
              </a:rPr>
              <a:t>Реформы Екатерины II - </a:t>
            </a:r>
            <a:r>
              <a:rPr lang="ru-RU" sz="1800" b="0" i="0" u="sng" strike="noStrike" dirty="0">
                <a:solidFill>
                  <a:srgbClr val="1155CC"/>
                </a:solidFill>
                <a:effectLst/>
                <a:latin typeface="Arial" panose="020B0604020202020204" pitchFamily="34" charset="0"/>
                <a:hlinkClick r:id="rId5"/>
              </a:rPr>
              <a:t>https://istoriarusi.ru/imper/reformy-ekaterini-2.html?ysclid=lvma9n4q2w782875319</a:t>
            </a:r>
            <a:endParaRPr lang="ru-RU" sz="1800" b="0" i="0" u="none" strike="noStrike" dirty="0">
              <a:solidFill>
                <a:srgbClr val="000000"/>
              </a:solidFill>
              <a:effectLst/>
              <a:latin typeface="Arial" panose="020B0604020202020204" pitchFamily="34" charset="0"/>
            </a:endParaRPr>
          </a:p>
          <a:p>
            <a:pPr rtl="0" fontAlgn="base">
              <a:lnSpc>
                <a:spcPct val="100000"/>
              </a:lnSpc>
              <a:spcBef>
                <a:spcPts val="0"/>
              </a:spcBef>
              <a:spcAft>
                <a:spcPts val="0"/>
              </a:spcAft>
              <a:buFont typeface="+mj-lt"/>
              <a:buAutoNum type="arabicPeriod"/>
            </a:pPr>
            <a:r>
              <a:rPr lang="ru-RU" sz="1800" b="0" i="0" u="none" strike="noStrike" dirty="0">
                <a:solidFill>
                  <a:srgbClr val="000000"/>
                </a:solidFill>
                <a:effectLst/>
                <a:latin typeface="Arial" panose="020B0604020202020204" pitchFamily="34" charset="0"/>
              </a:rPr>
              <a:t>Внешняя политика Екатерины II - </a:t>
            </a:r>
            <a:r>
              <a:rPr lang="ru-RU" sz="1800" b="0" i="0" u="sng" strike="noStrike" dirty="0">
                <a:solidFill>
                  <a:srgbClr val="1155CC"/>
                </a:solidFill>
                <a:effectLst/>
                <a:latin typeface="Arial" panose="020B0604020202020204" pitchFamily="34" charset="0"/>
                <a:hlinkClick r:id="rId6"/>
              </a:rPr>
              <a:t>https://obrazovaka.ru/istoriya/vneshnyaya-politika-ekateriny-2-kratko.html?ysclid=lvmb6ym2jf702433519</a:t>
            </a:r>
            <a:endParaRPr lang="ru-RU"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009518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B1FBFF-20C2-433F-AD31-7E9DF1560C37}"/>
              </a:ext>
            </a:extLst>
          </p:cNvPr>
          <p:cNvSpPr>
            <a:spLocks noGrp="1"/>
          </p:cNvSpPr>
          <p:nvPr>
            <p:ph type="title"/>
          </p:nvPr>
        </p:nvSpPr>
        <p:spPr>
          <a:xfrm>
            <a:off x="838200" y="162347"/>
            <a:ext cx="10515600" cy="1325563"/>
          </a:xfrm>
        </p:spPr>
        <p:txBody>
          <a:bodyPr/>
          <a:lstStyle/>
          <a:p>
            <a:r>
              <a:rPr lang="ru-RU" dirty="0">
                <a:latin typeface="Garamond" panose="02020404030301010803" pitchFamily="18" charset="0"/>
              </a:rPr>
              <a:t>Точка зрения</a:t>
            </a:r>
          </a:p>
        </p:txBody>
      </p:sp>
      <p:sp>
        <p:nvSpPr>
          <p:cNvPr id="3" name="Объект 2">
            <a:extLst>
              <a:ext uri="{FF2B5EF4-FFF2-40B4-BE49-F238E27FC236}">
                <a16:creationId xmlns:a16="http://schemas.microsoft.com/office/drawing/2014/main" id="{E508616D-5A41-4B74-A90F-5FBF143DA1EC}"/>
              </a:ext>
            </a:extLst>
          </p:cNvPr>
          <p:cNvSpPr>
            <a:spLocks noGrp="1"/>
          </p:cNvSpPr>
          <p:nvPr>
            <p:ph idx="1"/>
          </p:nvPr>
        </p:nvSpPr>
        <p:spPr>
          <a:xfrm>
            <a:off x="838200" y="1246095"/>
            <a:ext cx="7525872" cy="5351929"/>
          </a:xfrm>
          <a:prstGeom prst="roundRect">
            <a:avLst/>
          </a:prstGeom>
          <a:ln w="38100">
            <a:solidFill>
              <a:schemeClr val="tx1"/>
            </a:solidFill>
          </a:ln>
        </p:spPr>
        <p:txBody>
          <a:bodyPr>
            <a:noAutofit/>
          </a:bodyPr>
          <a:lstStyle/>
          <a:p>
            <a:pPr marL="0" indent="0">
              <a:spcBef>
                <a:spcPts val="0"/>
              </a:spcBef>
              <a:buNone/>
            </a:pPr>
            <a:r>
              <a:rPr lang="ru-RU" sz="1800" dirty="0">
                <a:solidFill>
                  <a:srgbClr val="000000"/>
                </a:solidFill>
                <a:latin typeface="Arial" panose="020B0604020202020204" pitchFamily="34" charset="0"/>
              </a:rPr>
              <a:t>Екатерина была одним из самых успешных преобразователей России. Ей удалось реализовать почти всю свою политическую программу. Прежде всего, это было время внутриполитической стабильности, пришедшей на смену череде правительств, а с ними и политического курса, веренице бесконтрольных временщиков и отсутствию у власти четкой программы. Это было время активного законотворчества и серьезных реформ, имевших долговременное значение. Причем именно Екатерина была, возможно, самым успешным из всех российских реформаторов, ведь ей без каких-либо серьезных социальных, политических и экономических потрясений удалось почти полностью реализовать задуманную программу значительных преобразований. Реформы Екатерины носили созидательный, а не разрушительный характер. Какие бы последствия ни имели те или иные конкретные мероприятия Екатерины в области экономики, ни одно из них не было разорительным для населения. Во все продолжение ее царствования Российское государство становилось богаче, а жизнь подданных – зажиточнее</a:t>
            </a:r>
          </a:p>
        </p:txBody>
      </p:sp>
      <p:pic>
        <p:nvPicPr>
          <p:cNvPr id="5" name="Рисунок 4">
            <a:extLst>
              <a:ext uri="{FF2B5EF4-FFF2-40B4-BE49-F238E27FC236}">
                <a16:creationId xmlns:a16="http://schemas.microsoft.com/office/drawing/2014/main" id="{84D1F6D0-D5E1-4692-89FD-C328C1D81686}"/>
              </a:ext>
            </a:extLst>
          </p:cNvPr>
          <p:cNvPicPr>
            <a:picLocks noChangeAspect="1"/>
          </p:cNvPicPr>
          <p:nvPr/>
        </p:nvPicPr>
        <p:blipFill rotWithShape="1">
          <a:blip r:embed="rId2">
            <a:extLst>
              <a:ext uri="{28A0092B-C50C-407E-A947-70E740481C1C}">
                <a14:useLocalDpi xmlns:a14="http://schemas.microsoft.com/office/drawing/2010/main" val="0"/>
              </a:ext>
            </a:extLst>
          </a:blip>
          <a:srcRect l="14654" r="12305"/>
          <a:stretch/>
        </p:blipFill>
        <p:spPr>
          <a:xfrm>
            <a:off x="8686801" y="1326777"/>
            <a:ext cx="2918012" cy="3520093"/>
          </a:xfrm>
          <a:prstGeom prst="roundRect">
            <a:avLst/>
          </a:prstGeom>
        </p:spPr>
      </p:pic>
      <p:sp>
        <p:nvSpPr>
          <p:cNvPr id="6" name="TextBox 5">
            <a:extLst>
              <a:ext uri="{FF2B5EF4-FFF2-40B4-BE49-F238E27FC236}">
                <a16:creationId xmlns:a16="http://schemas.microsoft.com/office/drawing/2014/main" id="{66C5A9D9-8E1F-4339-9C64-1BBF5D27CC05}"/>
              </a:ext>
            </a:extLst>
          </p:cNvPr>
          <p:cNvSpPr txBox="1"/>
          <p:nvPr/>
        </p:nvSpPr>
        <p:spPr>
          <a:xfrm>
            <a:off x="8904196" y="4846870"/>
            <a:ext cx="2700617" cy="523220"/>
          </a:xfrm>
          <a:prstGeom prst="rect">
            <a:avLst/>
          </a:prstGeom>
          <a:noFill/>
        </p:spPr>
        <p:txBody>
          <a:bodyPr wrap="square" rtlCol="0">
            <a:spAutoFit/>
          </a:bodyPr>
          <a:lstStyle/>
          <a:p>
            <a:pPr algn="r"/>
            <a:r>
              <a:rPr lang="ru-RU" sz="2800" dirty="0"/>
              <a:t>А. Б. Каменский</a:t>
            </a:r>
          </a:p>
        </p:txBody>
      </p:sp>
      <p:sp>
        <p:nvSpPr>
          <p:cNvPr id="8" name="TextBox 7">
            <a:extLst>
              <a:ext uri="{FF2B5EF4-FFF2-40B4-BE49-F238E27FC236}">
                <a16:creationId xmlns:a16="http://schemas.microsoft.com/office/drawing/2014/main" id="{47AE66F5-CD52-4C1F-A8D1-7911ADF92ABC}"/>
              </a:ext>
            </a:extLst>
          </p:cNvPr>
          <p:cNvSpPr txBox="1"/>
          <p:nvPr/>
        </p:nvSpPr>
        <p:spPr>
          <a:xfrm>
            <a:off x="8328213" y="5232352"/>
            <a:ext cx="3276600" cy="830997"/>
          </a:xfrm>
          <a:prstGeom prst="rect">
            <a:avLst/>
          </a:prstGeom>
          <a:noFill/>
        </p:spPr>
        <p:txBody>
          <a:bodyPr wrap="square">
            <a:spAutoFit/>
          </a:bodyPr>
          <a:lstStyle/>
          <a:p>
            <a:pPr algn="r"/>
            <a:r>
              <a:rPr lang="ru-RU" sz="1600" b="0" i="1" dirty="0">
                <a:effectLst/>
                <a:latin typeface="YS Text"/>
              </a:rPr>
              <a:t>Доктор исторических наук, профессор, руководитель школы исторических наук НИУ ВШЭ</a:t>
            </a:r>
            <a:endParaRPr lang="ru-RU" sz="1600" i="1" dirty="0"/>
          </a:p>
        </p:txBody>
      </p:sp>
    </p:spTree>
    <p:extLst>
      <p:ext uri="{BB962C8B-B14F-4D97-AF65-F5344CB8AC3E}">
        <p14:creationId xmlns:p14="http://schemas.microsoft.com/office/powerpoint/2010/main" val="348661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BB9722-56C7-4958-8421-A7E81C0ECE3C}"/>
              </a:ext>
            </a:extLst>
          </p:cNvPr>
          <p:cNvSpPr>
            <a:spLocks noGrp="1"/>
          </p:cNvSpPr>
          <p:nvPr>
            <p:ph type="title"/>
          </p:nvPr>
        </p:nvSpPr>
        <p:spPr>
          <a:xfrm>
            <a:off x="838200" y="365125"/>
            <a:ext cx="4621306" cy="1325563"/>
          </a:xfrm>
        </p:spPr>
        <p:txBody>
          <a:bodyPr>
            <a:normAutofit/>
          </a:bodyPr>
          <a:lstStyle/>
          <a:p>
            <a:r>
              <a:rPr lang="ru-RU" dirty="0">
                <a:latin typeface="Garamond" panose="02020404030301010803" pitchFamily="18" charset="0"/>
              </a:rPr>
              <a:t>Восхождение на престол</a:t>
            </a:r>
          </a:p>
        </p:txBody>
      </p:sp>
      <p:sp>
        <p:nvSpPr>
          <p:cNvPr id="3" name="Объект 2">
            <a:extLst>
              <a:ext uri="{FF2B5EF4-FFF2-40B4-BE49-F238E27FC236}">
                <a16:creationId xmlns:a16="http://schemas.microsoft.com/office/drawing/2014/main" id="{5B39A288-999D-482C-9EEA-0DA034470DBC}"/>
              </a:ext>
            </a:extLst>
          </p:cNvPr>
          <p:cNvSpPr>
            <a:spLocks noGrp="1"/>
          </p:cNvSpPr>
          <p:nvPr>
            <p:ph idx="1"/>
          </p:nvPr>
        </p:nvSpPr>
        <p:spPr>
          <a:xfrm>
            <a:off x="838200" y="1825625"/>
            <a:ext cx="5338482" cy="4351338"/>
          </a:xfrm>
        </p:spPr>
        <p:txBody>
          <a:bodyPr>
            <a:normAutofit/>
          </a:bodyPr>
          <a:lstStyle/>
          <a:p>
            <a:pPr marL="0" indent="0">
              <a:spcBef>
                <a:spcPts val="0"/>
              </a:spcBef>
              <a:buNone/>
            </a:pPr>
            <a:r>
              <a:rPr lang="ru-RU" sz="1800" dirty="0">
                <a:solidFill>
                  <a:srgbClr val="000000"/>
                </a:solidFill>
                <a:latin typeface="Arial" panose="020B0604020202020204" pitchFamily="34" charset="0"/>
              </a:rPr>
              <a:t>Екатерина II обвенчалась с Петром III. Петр был к ней абсолютно равнодушен, в открытую заводил романы с придворными дамами прямо на глазах супруги. Через девять лет после венчания супружеские отношения совершенно разладились, и в это время родился их сын Павел, наследник престола. Мальчика сразу забрали от матери и не разрешали видеться.</a:t>
            </a:r>
            <a:br>
              <a:rPr lang="ru-RU" sz="1800" dirty="0">
                <a:solidFill>
                  <a:srgbClr val="000000"/>
                </a:solidFill>
                <a:latin typeface="Arial" panose="020B0604020202020204" pitchFamily="34" charset="0"/>
              </a:rPr>
            </a:br>
            <a:r>
              <a:rPr lang="ru-RU" sz="1800" dirty="0">
                <a:solidFill>
                  <a:srgbClr val="000000"/>
                </a:solidFill>
                <a:latin typeface="Arial" panose="020B0604020202020204" pitchFamily="34" charset="0"/>
              </a:rPr>
              <a:t>Такое отношение привело к тому, что Екатерина задумала свергнуть Петра с престола и самой стать императрицей. Она сумела просчитать все до мелочей, четко и быстро организовала переворот, воспользовавшись помощью и поддержкой английского посла Уильямса и канцлера Российской империи графа Алексея Бестужева.</a:t>
            </a:r>
          </a:p>
        </p:txBody>
      </p:sp>
      <p:pic>
        <p:nvPicPr>
          <p:cNvPr id="5" name="Рисунок 4">
            <a:extLst>
              <a:ext uri="{FF2B5EF4-FFF2-40B4-BE49-F238E27FC236}">
                <a16:creationId xmlns:a16="http://schemas.microsoft.com/office/drawing/2014/main" id="{6265D626-1D08-4132-8D51-E9E824F350EE}"/>
              </a:ext>
            </a:extLst>
          </p:cNvPr>
          <p:cNvPicPr>
            <a:picLocks noChangeAspect="1"/>
          </p:cNvPicPr>
          <p:nvPr/>
        </p:nvPicPr>
        <p:blipFill rotWithShape="1">
          <a:blip r:embed="rId2">
            <a:extLst>
              <a:ext uri="{28A0092B-C50C-407E-A947-70E740481C1C}">
                <a14:useLocalDpi xmlns:a14="http://schemas.microsoft.com/office/drawing/2010/main" val="0"/>
              </a:ext>
            </a:extLst>
          </a:blip>
          <a:srcRect l="10458" r="16803"/>
          <a:stretch/>
        </p:blipFill>
        <p:spPr>
          <a:xfrm>
            <a:off x="6176682" y="0"/>
            <a:ext cx="6015318" cy="6858000"/>
          </a:xfrm>
          <a:prstGeom prst="rect">
            <a:avLst/>
          </a:prstGeom>
        </p:spPr>
      </p:pic>
    </p:spTree>
    <p:extLst>
      <p:ext uri="{BB962C8B-B14F-4D97-AF65-F5344CB8AC3E}">
        <p14:creationId xmlns:p14="http://schemas.microsoft.com/office/powerpoint/2010/main" val="1441995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31C7AF-E8A0-4C45-AB20-2FFF247FD7DA}"/>
              </a:ext>
            </a:extLst>
          </p:cNvPr>
          <p:cNvSpPr>
            <a:spLocks noGrp="1"/>
          </p:cNvSpPr>
          <p:nvPr>
            <p:ph type="title"/>
          </p:nvPr>
        </p:nvSpPr>
        <p:spPr>
          <a:xfrm>
            <a:off x="838200" y="365125"/>
            <a:ext cx="5795682" cy="1325563"/>
          </a:xfrm>
        </p:spPr>
        <p:txBody>
          <a:bodyPr/>
          <a:lstStyle/>
          <a:p>
            <a:r>
              <a:rPr lang="ru-RU" dirty="0">
                <a:latin typeface="Garamond" panose="02020404030301010803" pitchFamily="18" charset="0"/>
              </a:rPr>
              <a:t>Восхождение на престол</a:t>
            </a:r>
          </a:p>
        </p:txBody>
      </p:sp>
      <p:sp>
        <p:nvSpPr>
          <p:cNvPr id="3" name="Объект 2">
            <a:extLst>
              <a:ext uri="{FF2B5EF4-FFF2-40B4-BE49-F238E27FC236}">
                <a16:creationId xmlns:a16="http://schemas.microsoft.com/office/drawing/2014/main" id="{E8A07803-B51B-4463-885F-A4CC6EF3CD87}"/>
              </a:ext>
            </a:extLst>
          </p:cNvPr>
          <p:cNvSpPr>
            <a:spLocks noGrp="1"/>
          </p:cNvSpPr>
          <p:nvPr>
            <p:ph idx="1"/>
          </p:nvPr>
        </p:nvSpPr>
        <p:spPr>
          <a:xfrm>
            <a:off x="838201" y="1825624"/>
            <a:ext cx="5535706" cy="4799293"/>
          </a:xfrm>
        </p:spPr>
        <p:txBody>
          <a:bodyPr>
            <a:normAutofit/>
          </a:bodyPr>
          <a:lstStyle/>
          <a:p>
            <a:pPr marL="0" indent="0" rtl="0">
              <a:spcBef>
                <a:spcPts val="0"/>
              </a:spcBef>
              <a:spcAft>
                <a:spcPts val="0"/>
              </a:spcAft>
              <a:buNone/>
            </a:pPr>
            <a:r>
              <a:rPr lang="ru-RU" sz="1800" dirty="0">
                <a:solidFill>
                  <a:srgbClr val="000000"/>
                </a:solidFill>
                <a:latin typeface="Arial" panose="020B0604020202020204" pitchFamily="34" charset="0"/>
              </a:rPr>
              <a:t>Но вскоре стало понятно, что ее помощники элементарно ее предали. Однако будущая императрица и не думала отказываться от своего плана, и нашла себе новых помощников для его воплощения в жизнь. Екатерина воспользовалась поддержкой братьев Орловых, адъютанта Федора Хитрова, вахмистра Григория Потемкина.</a:t>
            </a:r>
            <a:br>
              <a:rPr lang="ru-RU" sz="1800" dirty="0">
                <a:solidFill>
                  <a:srgbClr val="000000"/>
                </a:solidFill>
                <a:latin typeface="Arial" panose="020B0604020202020204" pitchFamily="34" charset="0"/>
              </a:rPr>
            </a:br>
            <a:r>
              <a:rPr lang="ru-RU" sz="1800" dirty="0">
                <a:solidFill>
                  <a:srgbClr val="000000"/>
                </a:solidFill>
                <a:latin typeface="Arial" panose="020B0604020202020204" pitchFamily="34" charset="0"/>
              </a:rPr>
              <a:t>В 1762-м Екатерина поняла, что отступать некуда. Она выезжает в Петербург, и принимает присягу на верность ей от гвардейских частей, которых не устраивала политика правящего императора. Петру III ничего не оставалось делать, как отречься от престола. Затем последовал его арест и смерть, обстоятельства которой так и остались невыясненными. Спустя два месяца, 22 сентября 1762-го, Екатерину короновали в Москве, и с тех пор она стала носить имя Екатерина II.</a:t>
            </a:r>
          </a:p>
        </p:txBody>
      </p:sp>
      <p:pic>
        <p:nvPicPr>
          <p:cNvPr id="5" name="Рисунок 4">
            <a:extLst>
              <a:ext uri="{FF2B5EF4-FFF2-40B4-BE49-F238E27FC236}">
                <a16:creationId xmlns:a16="http://schemas.microsoft.com/office/drawing/2014/main" id="{F59D528F-0806-445C-BEC8-F3F090E1B7B0}"/>
              </a:ext>
            </a:extLst>
          </p:cNvPr>
          <p:cNvPicPr>
            <a:picLocks noChangeAspect="1"/>
          </p:cNvPicPr>
          <p:nvPr/>
        </p:nvPicPr>
        <p:blipFill rotWithShape="1">
          <a:blip r:embed="rId2"/>
          <a:srcRect l="8327" r="17294"/>
          <a:stretch/>
        </p:blipFill>
        <p:spPr>
          <a:xfrm>
            <a:off x="6485965" y="0"/>
            <a:ext cx="5706035" cy="6858000"/>
          </a:xfrm>
          <a:prstGeom prst="rect">
            <a:avLst/>
          </a:prstGeom>
        </p:spPr>
      </p:pic>
    </p:spTree>
    <p:extLst>
      <p:ext uri="{BB962C8B-B14F-4D97-AF65-F5344CB8AC3E}">
        <p14:creationId xmlns:p14="http://schemas.microsoft.com/office/powerpoint/2010/main" val="3400556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306966-AECF-4AD6-BF53-3825A500C71C}"/>
              </a:ext>
            </a:extLst>
          </p:cNvPr>
          <p:cNvSpPr>
            <a:spLocks noGrp="1"/>
          </p:cNvSpPr>
          <p:nvPr>
            <p:ph type="ctrTitle"/>
          </p:nvPr>
        </p:nvSpPr>
        <p:spPr/>
        <p:txBody>
          <a:bodyPr/>
          <a:lstStyle/>
          <a:p>
            <a:r>
              <a:rPr lang="ru-RU" sz="4400" dirty="0">
                <a:latin typeface="Garamond" panose="02020404030301010803" pitchFamily="18" charset="0"/>
              </a:rPr>
              <a:t>Реформы</a:t>
            </a:r>
          </a:p>
        </p:txBody>
      </p:sp>
      <p:sp>
        <p:nvSpPr>
          <p:cNvPr id="3" name="Подзаголовок 2">
            <a:extLst>
              <a:ext uri="{FF2B5EF4-FFF2-40B4-BE49-F238E27FC236}">
                <a16:creationId xmlns:a16="http://schemas.microsoft.com/office/drawing/2014/main" id="{8508EFC5-836A-4A4A-841D-B8A00CE6B74D}"/>
              </a:ext>
            </a:extLst>
          </p:cNvPr>
          <p:cNvSpPr>
            <a:spLocks noGrp="1"/>
          </p:cNvSpPr>
          <p:nvPr>
            <p:ph type="subTitle" idx="1"/>
          </p:nvPr>
        </p:nvSpPr>
        <p:spPr/>
        <p:txBody>
          <a:bodyPr/>
          <a:lstStyle/>
          <a:p>
            <a:endParaRPr lang="ru-RU"/>
          </a:p>
        </p:txBody>
      </p:sp>
    </p:spTree>
    <p:extLst>
      <p:ext uri="{BB962C8B-B14F-4D97-AF65-F5344CB8AC3E}">
        <p14:creationId xmlns:p14="http://schemas.microsoft.com/office/powerpoint/2010/main" val="2595640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FB0B541-8277-48E7-9176-326D31BCA5AE}"/>
              </a:ext>
            </a:extLst>
          </p:cNvPr>
          <p:cNvSpPr>
            <a:spLocks noGrp="1"/>
          </p:cNvSpPr>
          <p:nvPr>
            <p:ph type="title"/>
          </p:nvPr>
        </p:nvSpPr>
        <p:spPr/>
        <p:txBody>
          <a:bodyPr/>
          <a:lstStyle/>
          <a:p>
            <a:r>
              <a:rPr lang="ru-RU" dirty="0">
                <a:latin typeface="Garamond" panose="02020404030301010803" pitchFamily="18" charset="0"/>
              </a:rPr>
              <a:t>Реорганизация сената</a:t>
            </a:r>
          </a:p>
        </p:txBody>
      </p:sp>
      <p:sp>
        <p:nvSpPr>
          <p:cNvPr id="3" name="Объект 2">
            <a:extLst>
              <a:ext uri="{FF2B5EF4-FFF2-40B4-BE49-F238E27FC236}">
                <a16:creationId xmlns:a16="http://schemas.microsoft.com/office/drawing/2014/main" id="{EBE546BD-1138-4503-8550-723AB20949C0}"/>
              </a:ext>
            </a:extLst>
          </p:cNvPr>
          <p:cNvSpPr>
            <a:spLocks noGrp="1"/>
          </p:cNvSpPr>
          <p:nvPr>
            <p:ph idx="1"/>
          </p:nvPr>
        </p:nvSpPr>
        <p:spPr>
          <a:xfrm>
            <a:off x="838200" y="1825624"/>
            <a:ext cx="5424055" cy="5032375"/>
          </a:xfrm>
        </p:spPr>
        <p:txBody>
          <a:bodyPr>
            <a:normAutofit/>
          </a:bodyPr>
          <a:lstStyle/>
          <a:p>
            <a:pPr marL="0" indent="0" rtl="0">
              <a:spcBef>
                <a:spcPts val="0"/>
              </a:spcBef>
              <a:spcAft>
                <a:spcPts val="0"/>
              </a:spcAft>
              <a:buNone/>
            </a:pPr>
            <a:r>
              <a:rPr lang="ru-RU" sz="1800" dirty="0">
                <a:solidFill>
                  <a:srgbClr val="000000"/>
                </a:solidFill>
                <a:latin typeface="Arial" panose="020B0604020202020204" pitchFamily="34" charset="0"/>
              </a:rPr>
              <a:t>Реформа реорганизации Сената Екатериной 2 была проведена 25 декабря 1763 года.  Основная идея этой реформы заключалась в создание системы судебного управления страной, где функции власти будут разделены между шестью департаментами:</a:t>
            </a:r>
          </a:p>
          <a:p>
            <a:pPr marL="342900" indent="-342900" rtl="0" fontAlgn="base">
              <a:spcBef>
                <a:spcPts val="0"/>
              </a:spcBef>
              <a:spcAft>
                <a:spcPts val="0"/>
              </a:spcAft>
              <a:buFont typeface="+mj-lt"/>
              <a:buAutoNum type="arabicPeriod"/>
            </a:pPr>
            <a:r>
              <a:rPr lang="ru-RU" sz="1800" dirty="0">
                <a:solidFill>
                  <a:srgbClr val="000000"/>
                </a:solidFill>
                <a:latin typeface="Arial" panose="020B0604020202020204" pitchFamily="34" charset="0"/>
              </a:rPr>
              <a:t>Решал важнейшие дела из области политики в Санкт-Петербурге.</a:t>
            </a:r>
          </a:p>
          <a:p>
            <a:pPr marL="342900" indent="-342900" rtl="0" fontAlgn="base">
              <a:spcBef>
                <a:spcPts val="0"/>
              </a:spcBef>
              <a:spcAft>
                <a:spcPts val="0"/>
              </a:spcAft>
              <a:buFont typeface="+mj-lt"/>
              <a:buAutoNum type="arabicPeriod"/>
            </a:pPr>
            <a:r>
              <a:rPr lang="ru-RU" sz="1800" dirty="0">
                <a:solidFill>
                  <a:srgbClr val="000000"/>
                </a:solidFill>
                <a:latin typeface="Arial" panose="020B0604020202020204" pitchFamily="34" charset="0"/>
              </a:rPr>
              <a:t>Решал судебные дела в Санкт-Петербурге.</a:t>
            </a:r>
          </a:p>
          <a:p>
            <a:pPr marL="342900" indent="-342900" rtl="0" fontAlgn="base">
              <a:spcBef>
                <a:spcPts val="0"/>
              </a:spcBef>
              <a:spcAft>
                <a:spcPts val="0"/>
              </a:spcAft>
              <a:buFont typeface="+mj-lt"/>
              <a:buAutoNum type="arabicPeriod"/>
            </a:pPr>
            <a:r>
              <a:rPr lang="ru-RU" sz="1800" dirty="0">
                <a:solidFill>
                  <a:srgbClr val="000000"/>
                </a:solidFill>
                <a:latin typeface="Arial" panose="020B0604020202020204" pitchFamily="34" charset="0"/>
              </a:rPr>
              <a:t>Осуществлял надзорные функции над образованием, искусством, медициной, транспортом и наукой.</a:t>
            </a:r>
          </a:p>
          <a:p>
            <a:pPr marL="342900" indent="-342900" rtl="0" fontAlgn="base">
              <a:spcBef>
                <a:spcPts val="0"/>
              </a:spcBef>
              <a:spcAft>
                <a:spcPts val="0"/>
              </a:spcAft>
              <a:buFont typeface="+mj-lt"/>
              <a:buAutoNum type="arabicPeriod"/>
            </a:pPr>
            <a:r>
              <a:rPr lang="ru-RU" sz="1800" dirty="0">
                <a:solidFill>
                  <a:srgbClr val="000000"/>
                </a:solidFill>
                <a:latin typeface="Arial" panose="020B0604020202020204" pitchFamily="34" charset="0"/>
              </a:rPr>
              <a:t>Контролировал военную отрасль России. Этот департамент отвечал как за сухопутные, так и за морские подразделения.</a:t>
            </a:r>
          </a:p>
          <a:p>
            <a:pPr marL="342900" indent="-342900" rtl="0" fontAlgn="base">
              <a:spcBef>
                <a:spcPts val="0"/>
              </a:spcBef>
              <a:spcAft>
                <a:spcPts val="0"/>
              </a:spcAft>
              <a:buFont typeface="+mj-lt"/>
              <a:buAutoNum type="arabicPeriod"/>
            </a:pPr>
            <a:r>
              <a:rPr lang="ru-RU" sz="1800" dirty="0">
                <a:solidFill>
                  <a:srgbClr val="000000"/>
                </a:solidFill>
                <a:latin typeface="Arial" panose="020B0604020202020204" pitchFamily="34" charset="0"/>
              </a:rPr>
              <a:t>Решал политические дела в Москве.</a:t>
            </a:r>
          </a:p>
          <a:p>
            <a:pPr marL="342900" indent="-342900" rtl="0" fontAlgn="base">
              <a:spcBef>
                <a:spcPts val="0"/>
              </a:spcBef>
              <a:spcAft>
                <a:spcPts val="1900"/>
              </a:spcAft>
              <a:buFont typeface="+mj-lt"/>
              <a:buAutoNum type="arabicPeriod"/>
            </a:pPr>
            <a:r>
              <a:rPr lang="ru-RU" sz="1800" dirty="0">
                <a:solidFill>
                  <a:srgbClr val="000000"/>
                </a:solidFill>
                <a:latin typeface="Arial" panose="020B0604020202020204" pitchFamily="34" charset="0"/>
              </a:rPr>
              <a:t>Осуществление судебных функций в Москве.</a:t>
            </a:r>
          </a:p>
          <a:p>
            <a:pPr marL="0" indent="0">
              <a:buNone/>
            </a:pPr>
            <a:endParaRPr lang="ru-RU" dirty="0"/>
          </a:p>
        </p:txBody>
      </p:sp>
      <p:pic>
        <p:nvPicPr>
          <p:cNvPr id="5" name="Рисунок 4">
            <a:extLst>
              <a:ext uri="{FF2B5EF4-FFF2-40B4-BE49-F238E27FC236}">
                <a16:creationId xmlns:a16="http://schemas.microsoft.com/office/drawing/2014/main" id="{DF3FD17B-D580-4436-B9A3-AFFEE93F5CD5}"/>
              </a:ext>
            </a:extLst>
          </p:cNvPr>
          <p:cNvPicPr>
            <a:picLocks noChangeAspect="1"/>
          </p:cNvPicPr>
          <p:nvPr/>
        </p:nvPicPr>
        <p:blipFill rotWithShape="1">
          <a:blip r:embed="rId2"/>
          <a:srcRect l="14026" r="23875"/>
          <a:stretch/>
        </p:blipFill>
        <p:spPr>
          <a:xfrm>
            <a:off x="6508376" y="0"/>
            <a:ext cx="5683624" cy="6858000"/>
          </a:xfrm>
          <a:prstGeom prst="rect">
            <a:avLst/>
          </a:prstGeom>
        </p:spPr>
      </p:pic>
    </p:spTree>
    <p:extLst>
      <p:ext uri="{BB962C8B-B14F-4D97-AF65-F5344CB8AC3E}">
        <p14:creationId xmlns:p14="http://schemas.microsoft.com/office/powerpoint/2010/main" val="3031231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05F0CE9-324F-4724-9C1A-A97A57706BB7}"/>
              </a:ext>
            </a:extLst>
          </p:cNvPr>
          <p:cNvSpPr>
            <a:spLocks noGrp="1"/>
          </p:cNvSpPr>
          <p:nvPr>
            <p:ph type="title"/>
          </p:nvPr>
        </p:nvSpPr>
        <p:spPr/>
        <p:txBody>
          <a:bodyPr/>
          <a:lstStyle/>
          <a:p>
            <a:r>
              <a:rPr lang="ru-RU" dirty="0">
                <a:latin typeface="Garamond" panose="02020404030301010803" pitchFamily="18" charset="0"/>
              </a:rPr>
              <a:t>Секуляризация</a:t>
            </a:r>
          </a:p>
        </p:txBody>
      </p:sp>
      <p:sp>
        <p:nvSpPr>
          <p:cNvPr id="3" name="Объект 2">
            <a:extLst>
              <a:ext uri="{FF2B5EF4-FFF2-40B4-BE49-F238E27FC236}">
                <a16:creationId xmlns:a16="http://schemas.microsoft.com/office/drawing/2014/main" id="{8D504671-2C18-47AD-8D3E-CBF347595DA5}"/>
              </a:ext>
            </a:extLst>
          </p:cNvPr>
          <p:cNvSpPr>
            <a:spLocks noGrp="1"/>
          </p:cNvSpPr>
          <p:nvPr>
            <p:ph idx="1"/>
          </p:nvPr>
        </p:nvSpPr>
        <p:spPr>
          <a:xfrm>
            <a:off x="838200" y="1825625"/>
            <a:ext cx="5365376" cy="4351338"/>
          </a:xfrm>
        </p:spPr>
        <p:txBody>
          <a:bodyPr>
            <a:normAutofit/>
          </a:bodyPr>
          <a:lstStyle/>
          <a:p>
            <a:pPr marL="0" indent="0" algn="just" rtl="0">
              <a:spcBef>
                <a:spcPts val="0"/>
              </a:spcBef>
              <a:spcAft>
                <a:spcPts val="1100"/>
              </a:spcAft>
              <a:buNone/>
            </a:pPr>
            <a:r>
              <a:rPr lang="ru-RU" sz="1800" dirty="0">
                <a:solidFill>
                  <a:srgbClr val="000000"/>
                </a:solidFill>
                <a:latin typeface="Arial" panose="020B0604020202020204" pitchFamily="34" charset="0"/>
              </a:rPr>
              <a:t>После смерти Петра 1 церковь начала восстанавливать свои привилегии и влияние. Да, церковь была удалена от управления страной, но она сохраняла свои земли, имущества и право владеть крепостными крестьянами. Последнее было ликвидировано в 1764 году, когда произошла Секуляризация церковных земель. Эта реформа предполагала:</a:t>
            </a:r>
          </a:p>
          <a:p>
            <a:pPr fontAlgn="base">
              <a:spcBef>
                <a:spcPts val="0"/>
              </a:spcBef>
            </a:pPr>
            <a:r>
              <a:rPr lang="ru-RU" sz="1800" dirty="0">
                <a:solidFill>
                  <a:srgbClr val="000000"/>
                </a:solidFill>
                <a:latin typeface="Arial" panose="020B0604020202020204" pitchFamily="34" charset="0"/>
              </a:rPr>
              <a:t>Церкви и монастыри лишаются права на землю и на крепостных. В результате более 900 </a:t>
            </a:r>
            <a:r>
              <a:rPr lang="ru-RU" sz="1800" dirty="0" err="1">
                <a:solidFill>
                  <a:srgbClr val="000000"/>
                </a:solidFill>
                <a:latin typeface="Arial" panose="020B0604020202020204" pitchFamily="34" charset="0"/>
              </a:rPr>
              <a:t>тыс</a:t>
            </a:r>
            <a:r>
              <a:rPr lang="ru-RU" sz="1800" dirty="0">
                <a:solidFill>
                  <a:srgbClr val="000000"/>
                </a:solidFill>
                <a:latin typeface="Arial" panose="020B0604020202020204" pitchFamily="34" charset="0"/>
              </a:rPr>
              <a:t> крестьян перешли из статуса «церковных» в статус «государственные».</a:t>
            </a:r>
          </a:p>
          <a:p>
            <a:pPr fontAlgn="base">
              <a:spcBef>
                <a:spcPts val="0"/>
              </a:spcBef>
              <a:spcAft>
                <a:spcPts val="1900"/>
              </a:spcAft>
            </a:pPr>
            <a:r>
              <a:rPr lang="ru-RU" sz="1800" dirty="0">
                <a:solidFill>
                  <a:srgbClr val="000000"/>
                </a:solidFill>
                <a:latin typeface="Arial" panose="020B0604020202020204" pitchFamily="34" charset="0"/>
              </a:rPr>
              <a:t>Церкви и монастыри сохраняли право на недвижимое имущество.</a:t>
            </a:r>
          </a:p>
          <a:p>
            <a:pPr marL="0" indent="0" fontAlgn="base">
              <a:spcBef>
                <a:spcPts val="0"/>
              </a:spcBef>
              <a:spcAft>
                <a:spcPts val="1900"/>
              </a:spcAft>
              <a:buNone/>
            </a:pPr>
            <a:endParaRPr lang="ru-RU" sz="1800" dirty="0">
              <a:solidFill>
                <a:srgbClr val="000000"/>
              </a:solidFill>
              <a:latin typeface="Arial" panose="020B0604020202020204" pitchFamily="34" charset="0"/>
            </a:endParaRPr>
          </a:p>
        </p:txBody>
      </p:sp>
      <p:pic>
        <p:nvPicPr>
          <p:cNvPr id="5" name="Рисунок 4">
            <a:extLst>
              <a:ext uri="{FF2B5EF4-FFF2-40B4-BE49-F238E27FC236}">
                <a16:creationId xmlns:a16="http://schemas.microsoft.com/office/drawing/2014/main" id="{AFBCC364-0129-4B60-9048-C3A3C33A84DC}"/>
              </a:ext>
            </a:extLst>
          </p:cNvPr>
          <p:cNvPicPr>
            <a:picLocks noChangeAspect="1"/>
          </p:cNvPicPr>
          <p:nvPr/>
        </p:nvPicPr>
        <p:blipFill rotWithShape="1">
          <a:blip r:embed="rId2"/>
          <a:srcRect l="20473" r="24534"/>
          <a:stretch/>
        </p:blipFill>
        <p:spPr>
          <a:xfrm>
            <a:off x="6584301" y="0"/>
            <a:ext cx="5607699" cy="6858000"/>
          </a:xfrm>
          <a:prstGeom prst="rect">
            <a:avLst/>
          </a:prstGeom>
        </p:spPr>
      </p:pic>
    </p:spTree>
    <p:extLst>
      <p:ext uri="{BB962C8B-B14F-4D97-AF65-F5344CB8AC3E}">
        <p14:creationId xmlns:p14="http://schemas.microsoft.com/office/powerpoint/2010/main" val="3348137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3048C2-5693-45FD-BE75-A200AC3A2989}"/>
              </a:ext>
            </a:extLst>
          </p:cNvPr>
          <p:cNvSpPr>
            <a:spLocks noGrp="1"/>
          </p:cNvSpPr>
          <p:nvPr>
            <p:ph type="title"/>
          </p:nvPr>
        </p:nvSpPr>
        <p:spPr/>
        <p:txBody>
          <a:bodyPr/>
          <a:lstStyle/>
          <a:p>
            <a:r>
              <a:rPr lang="ru-RU" dirty="0"/>
              <a:t>Секуляризация</a:t>
            </a:r>
          </a:p>
        </p:txBody>
      </p:sp>
      <p:sp>
        <p:nvSpPr>
          <p:cNvPr id="3" name="Объект 2">
            <a:extLst>
              <a:ext uri="{FF2B5EF4-FFF2-40B4-BE49-F238E27FC236}">
                <a16:creationId xmlns:a16="http://schemas.microsoft.com/office/drawing/2014/main" id="{3AB9DA6E-A9C1-4C10-9E1F-B0EADE805253}"/>
              </a:ext>
            </a:extLst>
          </p:cNvPr>
          <p:cNvSpPr>
            <a:spLocks noGrp="1"/>
          </p:cNvSpPr>
          <p:nvPr>
            <p:ph idx="1"/>
          </p:nvPr>
        </p:nvSpPr>
        <p:spPr>
          <a:xfrm>
            <a:off x="838200" y="1825624"/>
            <a:ext cx="4406153" cy="5032375"/>
          </a:xfrm>
        </p:spPr>
        <p:txBody>
          <a:bodyPr>
            <a:normAutofit/>
          </a:bodyPr>
          <a:lstStyle/>
          <a:p>
            <a:pPr marL="0" indent="0" rtl="0" fontAlgn="base">
              <a:spcBef>
                <a:spcPts val="0"/>
              </a:spcBef>
              <a:spcAft>
                <a:spcPts val="1900"/>
              </a:spcAft>
              <a:buNone/>
            </a:pPr>
            <a:r>
              <a:rPr lang="ru-RU" sz="1800" dirty="0">
                <a:solidFill>
                  <a:srgbClr val="000000"/>
                </a:solidFill>
                <a:latin typeface="Arial" panose="020B0604020202020204" pitchFamily="34" charset="0"/>
              </a:rPr>
              <a:t>Тем самым был нанесен удар по независимости и самостоятельности церкви, ведь она лишилась основного источника своего дохода. Благодаря этому нашлись деньги на то, чтобы вернуть долги армии, да и к тому же имперская казна пополнилась на один миллион крестьянских душ.</a:t>
            </a:r>
          </a:p>
          <a:p>
            <a:pPr marL="0" indent="0" rtl="0" fontAlgn="base">
              <a:spcBef>
                <a:spcPts val="0"/>
              </a:spcBef>
              <a:spcAft>
                <a:spcPts val="1900"/>
              </a:spcAft>
              <a:buNone/>
            </a:pPr>
            <a:r>
              <a:rPr lang="ru-RU" sz="1800" dirty="0">
                <a:solidFill>
                  <a:srgbClr val="000000"/>
                </a:solidFill>
                <a:latin typeface="Arial" panose="020B0604020202020204" pitchFamily="34" charset="0"/>
              </a:rPr>
              <a:t>Одновременно с этим императрица наладила торговлю внутри страны, что в свою очередь привело к открытию новых предприятий. Соответственно увеличились и государственные доходы, благодаря которым не только содержалась армия, но и началось освоение новых земель на Урале.</a:t>
            </a:r>
          </a:p>
          <a:p>
            <a:endParaRPr lang="ru-RU" dirty="0"/>
          </a:p>
        </p:txBody>
      </p:sp>
      <p:pic>
        <p:nvPicPr>
          <p:cNvPr id="5" name="Рисунок 4">
            <a:extLst>
              <a:ext uri="{FF2B5EF4-FFF2-40B4-BE49-F238E27FC236}">
                <a16:creationId xmlns:a16="http://schemas.microsoft.com/office/drawing/2014/main" id="{2FE7E506-29DA-40BF-8005-2B9955B56332}"/>
              </a:ext>
            </a:extLst>
          </p:cNvPr>
          <p:cNvPicPr>
            <a:picLocks noChangeAspect="1"/>
          </p:cNvPicPr>
          <p:nvPr/>
        </p:nvPicPr>
        <p:blipFill rotWithShape="1">
          <a:blip r:embed="rId2"/>
          <a:srcRect l="12339" r="20206"/>
          <a:stretch/>
        </p:blipFill>
        <p:spPr>
          <a:xfrm>
            <a:off x="5595654" y="0"/>
            <a:ext cx="6596346" cy="6858000"/>
          </a:xfrm>
          <a:prstGeom prst="rect">
            <a:avLst/>
          </a:prstGeom>
        </p:spPr>
      </p:pic>
    </p:spTree>
    <p:extLst>
      <p:ext uri="{BB962C8B-B14F-4D97-AF65-F5344CB8AC3E}">
        <p14:creationId xmlns:p14="http://schemas.microsoft.com/office/powerpoint/2010/main" val="3000965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C79245-7A5E-4FDD-B559-30E62122F9FA}"/>
              </a:ext>
            </a:extLst>
          </p:cNvPr>
          <p:cNvSpPr>
            <a:spLocks noGrp="1"/>
          </p:cNvSpPr>
          <p:nvPr>
            <p:ph type="title"/>
          </p:nvPr>
        </p:nvSpPr>
        <p:spPr/>
        <p:txBody>
          <a:bodyPr/>
          <a:lstStyle/>
          <a:p>
            <a:r>
              <a:rPr lang="ru-RU" dirty="0">
                <a:latin typeface="Garamond" panose="02020404030301010803" pitchFamily="18" charset="0"/>
              </a:rPr>
              <a:t>Система местного самоуправления</a:t>
            </a:r>
          </a:p>
        </p:txBody>
      </p:sp>
      <p:sp>
        <p:nvSpPr>
          <p:cNvPr id="3" name="Объект 2">
            <a:extLst>
              <a:ext uri="{FF2B5EF4-FFF2-40B4-BE49-F238E27FC236}">
                <a16:creationId xmlns:a16="http://schemas.microsoft.com/office/drawing/2014/main" id="{A511E7F7-2CD0-418C-A648-1797F04421AE}"/>
              </a:ext>
            </a:extLst>
          </p:cNvPr>
          <p:cNvSpPr>
            <a:spLocks noGrp="1"/>
          </p:cNvSpPr>
          <p:nvPr>
            <p:ph idx="1"/>
          </p:nvPr>
        </p:nvSpPr>
        <p:spPr/>
        <p:txBody>
          <a:bodyPr>
            <a:normAutofit fontScale="92500" lnSpcReduction="20000"/>
          </a:bodyPr>
          <a:lstStyle/>
          <a:p>
            <a:pPr marL="0" indent="0">
              <a:lnSpc>
                <a:spcPct val="100000"/>
              </a:lnSpc>
              <a:spcBef>
                <a:spcPts val="0"/>
              </a:spcBef>
              <a:buNone/>
            </a:pPr>
            <a:r>
              <a:rPr lang="ru-RU" sz="1900" dirty="0">
                <a:solidFill>
                  <a:srgbClr val="000000"/>
                </a:solidFill>
                <a:latin typeface="Arial" panose="020B0604020202020204" pitchFamily="34" charset="0"/>
              </a:rPr>
              <a:t>Краткая суть этих реформ Екатерины II:</a:t>
            </a:r>
          </a:p>
          <a:p>
            <a:pPr fontAlgn="base">
              <a:lnSpc>
                <a:spcPct val="100000"/>
              </a:lnSpc>
              <a:spcBef>
                <a:spcPts val="0"/>
              </a:spcBef>
            </a:pPr>
            <a:r>
              <a:rPr lang="ru-RU" sz="1900" dirty="0">
                <a:solidFill>
                  <a:srgbClr val="000000"/>
                </a:solidFill>
                <a:latin typeface="Arial" panose="020B0604020202020204" pitchFamily="34" charset="0"/>
              </a:rPr>
              <a:t>Страна делилась на губернии (население 300-400 </a:t>
            </a:r>
            <a:r>
              <a:rPr lang="ru-RU" sz="1900" dirty="0" err="1">
                <a:solidFill>
                  <a:srgbClr val="000000"/>
                </a:solidFill>
                <a:latin typeface="Arial" panose="020B0604020202020204" pitchFamily="34" charset="0"/>
              </a:rPr>
              <a:t>тыс</a:t>
            </a:r>
            <a:r>
              <a:rPr lang="ru-RU" sz="1900" dirty="0">
                <a:solidFill>
                  <a:srgbClr val="000000"/>
                </a:solidFill>
                <a:latin typeface="Arial" panose="020B0604020202020204" pitchFamily="34" charset="0"/>
              </a:rPr>
              <a:t> человек), которые делились на уезды (население 20-30 </a:t>
            </a:r>
            <a:r>
              <a:rPr lang="ru-RU" sz="1900" dirty="0" err="1">
                <a:solidFill>
                  <a:srgbClr val="000000"/>
                </a:solidFill>
                <a:latin typeface="Arial" panose="020B0604020202020204" pitchFamily="34" charset="0"/>
              </a:rPr>
              <a:t>тыс</a:t>
            </a:r>
            <a:r>
              <a:rPr lang="ru-RU" sz="1900" dirty="0">
                <a:solidFill>
                  <a:srgbClr val="000000"/>
                </a:solidFill>
                <a:latin typeface="Arial" panose="020B0604020202020204" pitchFamily="34" charset="0"/>
              </a:rPr>
              <a:t> человек).</a:t>
            </a:r>
          </a:p>
          <a:p>
            <a:pPr fontAlgn="base">
              <a:lnSpc>
                <a:spcPct val="100000"/>
              </a:lnSpc>
              <a:spcBef>
                <a:spcPts val="0"/>
              </a:spcBef>
            </a:pPr>
            <a:r>
              <a:rPr lang="ru-RU" sz="1900" dirty="0">
                <a:solidFill>
                  <a:srgbClr val="000000"/>
                </a:solidFill>
                <a:latin typeface="Arial" panose="020B0604020202020204" pitchFamily="34" charset="0"/>
              </a:rPr>
              <a:t>Во главе губернии стоял генерал-губернатор, который набирал штат помощников, вице-губернаторов. Также ему подчинялся полицмейстер.</a:t>
            </a:r>
          </a:p>
          <a:p>
            <a:pPr fontAlgn="base">
              <a:lnSpc>
                <a:spcPct val="100000"/>
              </a:lnSpc>
              <a:spcBef>
                <a:spcPts val="0"/>
              </a:spcBef>
            </a:pPr>
            <a:r>
              <a:rPr lang="ru-RU" sz="1900" dirty="0">
                <a:solidFill>
                  <a:srgbClr val="000000"/>
                </a:solidFill>
                <a:latin typeface="Arial" panose="020B0604020202020204" pitchFamily="34" charset="0"/>
              </a:rPr>
              <a:t>Окончательно формирование судебной системы.</a:t>
            </a:r>
          </a:p>
          <a:p>
            <a:pPr fontAlgn="base">
              <a:lnSpc>
                <a:spcPct val="100000"/>
              </a:lnSpc>
              <a:spcBef>
                <a:spcPts val="0"/>
              </a:spcBef>
              <a:spcAft>
                <a:spcPts val="1900"/>
              </a:spcAft>
            </a:pPr>
            <a:r>
              <a:rPr lang="ru-RU" sz="1900" dirty="0">
                <a:solidFill>
                  <a:srgbClr val="000000"/>
                </a:solidFill>
                <a:latin typeface="Arial" panose="020B0604020202020204" pitchFamily="34" charset="0"/>
              </a:rPr>
              <a:t>Местное управление передавалось в руки избранным сословиям, на которые власть планировала опираться.</a:t>
            </a:r>
          </a:p>
          <a:p>
            <a:pPr marL="0" indent="0" fontAlgn="base">
              <a:lnSpc>
                <a:spcPct val="100000"/>
              </a:lnSpc>
              <a:spcBef>
                <a:spcPts val="0"/>
              </a:spcBef>
              <a:spcAft>
                <a:spcPts val="1900"/>
              </a:spcAft>
              <a:buNone/>
            </a:pPr>
            <a:r>
              <a:rPr lang="ru-RU" sz="1900" dirty="0">
                <a:solidFill>
                  <a:srgbClr val="000000"/>
                </a:solidFill>
                <a:latin typeface="Arial" panose="020B0604020202020204" pitchFamily="34" charset="0"/>
              </a:rPr>
              <a:t>Одновременно с созданием системы местного управления, Екатерина 2 ограничивала самостоятельность, автономность, отдельных районов страны. Например, в 1764 году автономии была лишена Украина и в том же году ликвидировалась система гетманства. Последним гетманом Украины был Разумовский. Это был шаг для того, чтобы в стране действовали единые законы и не был исключений. В том же 1764 году автономии были лишены другие казацкие земли - Дон, Яик и Запорожье.</a:t>
            </a:r>
          </a:p>
          <a:p>
            <a:pPr marL="0" indent="0">
              <a:buNone/>
            </a:pPr>
            <a:br>
              <a:rPr lang="ru-RU" dirty="0"/>
            </a:br>
            <a:endParaRPr lang="ru-RU" dirty="0"/>
          </a:p>
        </p:txBody>
      </p:sp>
    </p:spTree>
    <p:extLst>
      <p:ext uri="{BB962C8B-B14F-4D97-AF65-F5344CB8AC3E}">
        <p14:creationId xmlns:p14="http://schemas.microsoft.com/office/powerpoint/2010/main" val="2062141473"/>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434</TotalTime>
  <Words>1487</Words>
  <Application>Microsoft Office PowerPoint</Application>
  <PresentationFormat>Широкоэкранный</PresentationFormat>
  <Paragraphs>56</Paragraphs>
  <Slides>17</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17</vt:i4>
      </vt:variant>
    </vt:vector>
  </HeadingPairs>
  <TitlesOfParts>
    <vt:vector size="23" baseType="lpstr">
      <vt:lpstr>Arial</vt:lpstr>
      <vt:lpstr>Calibri</vt:lpstr>
      <vt:lpstr>Calibri Light</vt:lpstr>
      <vt:lpstr>Garamond</vt:lpstr>
      <vt:lpstr>YS Text</vt:lpstr>
      <vt:lpstr>Тема Office</vt:lpstr>
      <vt:lpstr>Екатерина II</vt:lpstr>
      <vt:lpstr>Точка зрения</vt:lpstr>
      <vt:lpstr>Восхождение на престол</vt:lpstr>
      <vt:lpstr>Восхождение на престол</vt:lpstr>
      <vt:lpstr>Реформы</vt:lpstr>
      <vt:lpstr>Реорганизация сената</vt:lpstr>
      <vt:lpstr>Секуляризация</vt:lpstr>
      <vt:lpstr>Секуляризация</vt:lpstr>
      <vt:lpstr>Система местного самоуправления</vt:lpstr>
      <vt:lpstr>Образование</vt:lpstr>
      <vt:lpstr>Сельское хозяйство</vt:lpstr>
      <vt:lpstr>Внешняя политика</vt:lpstr>
      <vt:lpstr>Западное направление</vt:lpstr>
      <vt:lpstr>Западное направление</vt:lpstr>
      <vt:lpstr>Южное направление</vt:lpstr>
      <vt:lpstr>Смерть</vt:lpstr>
      <vt:lpstr>Список источников:</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Екатерина II</dc:title>
  <dc:creator>zeloniyosminog@gmail.com</dc:creator>
  <cp:lastModifiedBy>zeloniyosminog@gmail.com</cp:lastModifiedBy>
  <cp:revision>11</cp:revision>
  <dcterms:created xsi:type="dcterms:W3CDTF">2024-04-30T12:55:40Z</dcterms:created>
  <dcterms:modified xsi:type="dcterms:W3CDTF">2024-04-30T20:10:37Z</dcterms:modified>
</cp:coreProperties>
</file>